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6.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7.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8.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7" r:id="rId3"/>
    <p:sldId id="259" r:id="rId4"/>
    <p:sldId id="260" r:id="rId5"/>
    <p:sldId id="286" r:id="rId6"/>
    <p:sldId id="258" r:id="rId7"/>
    <p:sldId id="261" r:id="rId8"/>
    <p:sldId id="262" r:id="rId9"/>
    <p:sldId id="268" r:id="rId10"/>
    <p:sldId id="269" r:id="rId11"/>
    <p:sldId id="263" r:id="rId12"/>
    <p:sldId id="270" r:id="rId13"/>
    <p:sldId id="264" r:id="rId14"/>
    <p:sldId id="265" r:id="rId15"/>
    <p:sldId id="266" r:id="rId16"/>
    <p:sldId id="291" r:id="rId17"/>
    <p:sldId id="271" r:id="rId18"/>
    <p:sldId id="290" r:id="rId19"/>
    <p:sldId id="272" r:id="rId20"/>
    <p:sldId id="292" r:id="rId21"/>
    <p:sldId id="273" r:id="rId22"/>
    <p:sldId id="293" r:id="rId23"/>
    <p:sldId id="274" r:id="rId24"/>
    <p:sldId id="294" r:id="rId25"/>
    <p:sldId id="275" r:id="rId26"/>
    <p:sldId id="295" r:id="rId27"/>
    <p:sldId id="276" r:id="rId28"/>
    <p:sldId id="296" r:id="rId29"/>
    <p:sldId id="277" r:id="rId30"/>
    <p:sldId id="297" r:id="rId31"/>
    <p:sldId id="278" r:id="rId32"/>
    <p:sldId id="298" r:id="rId33"/>
    <p:sldId id="279" r:id="rId34"/>
    <p:sldId id="299" r:id="rId35"/>
    <p:sldId id="280" r:id="rId36"/>
    <p:sldId id="300" r:id="rId37"/>
    <p:sldId id="287" r:id="rId38"/>
    <p:sldId id="281" r:id="rId39"/>
    <p:sldId id="301" r:id="rId40"/>
    <p:sldId id="282" r:id="rId41"/>
    <p:sldId id="302" r:id="rId42"/>
    <p:sldId id="283" r:id="rId43"/>
    <p:sldId id="303" r:id="rId44"/>
    <p:sldId id="289" r:id="rId45"/>
  </p:sldIdLst>
  <p:sldSz cx="12192000" cy="6858000"/>
  <p:notesSz cx="6858000" cy="9144000"/>
  <p:defaultText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UAC CASIÁ Marvin Leonardo" initials="PCML" lastIdx="1" clrIdx="0">
    <p:extLst>
      <p:ext uri="{19B8F6BF-5375-455C-9EA6-DF929625EA0E}">
        <p15:presenceInfo xmlns:p15="http://schemas.microsoft.com/office/powerpoint/2012/main" userId="S::PuacCasiaM@iucn.org::aec04db6-bd12-4779-bc9a-2ef30acf71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9E04"/>
    <a:srgbClr val="25AB05"/>
    <a:srgbClr val="254D7D"/>
    <a:srgbClr val="3166A7"/>
    <a:srgbClr val="3267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291" autoAdjust="0"/>
  </p:normalViewPr>
  <p:slideViewPr>
    <p:cSldViewPr snapToGrid="0">
      <p:cViewPr varScale="1">
        <p:scale>
          <a:sx n="68" d="100"/>
          <a:sy n="68" d="100"/>
        </p:scale>
        <p:origin x="5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ICN\proyecto\MAPA%20DE%20UBICACI&#211;N%20DE%20LOS%20SAF%20VISITADOS\1%20Copia%20de%20Tablas%20presentes%20en%20informe%20final%20(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5.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8.bin"/><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20.xml.rels><?xml version="1.0" encoding="UTF-8" standalone="yes"?>
<Relationships xmlns="http://schemas.openxmlformats.org/package/2006/relationships"><Relationship Id="rId3" Type="http://schemas.openxmlformats.org/officeDocument/2006/relationships/oleObject" Target="../embeddings/oleObject9.bin"/><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10.bin"/><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oleObject" Target="../embeddings/oleObject11.bin"/><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oleObject" Target="../embeddings/oleObject12.bin"/><Relationship Id="rId2" Type="http://schemas.microsoft.com/office/2011/relationships/chartColorStyle" Target="colors23.xml"/><Relationship Id="rId1" Type="http://schemas.microsoft.com/office/2011/relationships/chartStyle" Target="style23.xml"/></Relationships>
</file>

<file path=ppt/charts/_rels/chart26.xml.rels><?xml version="1.0" encoding="UTF-8" standalone="yes"?>
<Relationships xmlns="http://schemas.openxmlformats.org/package/2006/relationships"><Relationship Id="rId3" Type="http://schemas.openxmlformats.org/officeDocument/2006/relationships/oleObject" Target="../embeddings/oleObject13.bin"/><Relationship Id="rId2" Type="http://schemas.microsoft.com/office/2011/relationships/chartColorStyle" Target="colors24.xml"/><Relationship Id="rId1" Type="http://schemas.microsoft.com/office/2011/relationships/chartStyle" Target="style24.xml"/></Relationships>
</file>

<file path=ppt/charts/_rels/chart27.xml.rels><?xml version="1.0" encoding="UTF-8" standalone="yes"?>
<Relationships xmlns="http://schemas.openxmlformats.org/package/2006/relationships"><Relationship Id="rId3" Type="http://schemas.openxmlformats.org/officeDocument/2006/relationships/package" Target="../embeddings/Hoja_de_c_lculo_de_Microsoft_Excel12.xlsx"/><Relationship Id="rId2" Type="http://schemas.microsoft.com/office/2011/relationships/chartColorStyle" Target="colors25.xml"/><Relationship Id="rId1" Type="http://schemas.microsoft.com/office/2011/relationships/chartStyle" Target="style25.xml"/></Relationships>
</file>

<file path=ppt/charts/_rels/chart28.xml.rels><?xml version="1.0" encoding="UTF-8" standalone="yes"?>
<Relationships xmlns="http://schemas.openxmlformats.org/package/2006/relationships"><Relationship Id="rId3" Type="http://schemas.openxmlformats.org/officeDocument/2006/relationships/oleObject" Target="../embeddings/oleObject14.bin"/><Relationship Id="rId2" Type="http://schemas.microsoft.com/office/2011/relationships/chartColorStyle" Target="colors26.xml"/><Relationship Id="rId1" Type="http://schemas.microsoft.com/office/2011/relationships/chartStyle" Target="style26.xml"/></Relationships>
</file>

<file path=ppt/charts/_rels/chart29.xml.rels><?xml version="1.0" encoding="UTF-8" standalone="yes"?>
<Relationships xmlns="http://schemas.openxmlformats.org/package/2006/relationships"><Relationship Id="rId3" Type="http://schemas.openxmlformats.org/officeDocument/2006/relationships/oleObject" Target="../embeddings/oleObject15.bin"/><Relationship Id="rId2" Type="http://schemas.microsoft.com/office/2011/relationships/chartColorStyle" Target="colors27.xml"/><Relationship Id="rId1" Type="http://schemas.microsoft.com/office/2011/relationships/chartStyle" Target="style27.xml"/></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_rels/chart30.xml.rels><?xml version="1.0" encoding="UTF-8" standalone="yes"?>
<Relationships xmlns="http://schemas.openxmlformats.org/package/2006/relationships"><Relationship Id="rId3" Type="http://schemas.openxmlformats.org/officeDocument/2006/relationships/package" Target="../embeddings/Hoja_de_c_lculo_de_Microsoft_Excel13.xlsx"/><Relationship Id="rId2" Type="http://schemas.microsoft.com/office/2011/relationships/chartColorStyle" Target="colors28.xml"/><Relationship Id="rId1" Type="http://schemas.microsoft.com/office/2011/relationships/chartStyle" Target="style28.xml"/></Relationships>
</file>

<file path=ppt/charts/_rels/chart31.xml.rels><?xml version="1.0" encoding="UTF-8" standalone="yes"?>
<Relationships xmlns="http://schemas.openxmlformats.org/package/2006/relationships"><Relationship Id="rId3" Type="http://schemas.openxmlformats.org/officeDocument/2006/relationships/oleObject" Target="../embeddings/oleObject16.bin"/><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oleObject" Target="../embeddings/oleObject17.bin"/><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oleObject" Target="../embeddings/oleObject18.bin"/><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oleObject" Target="../embeddings/oleObject19.bin"/><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package" Target="../embeddings/Hoja_de_c_lculo_de_Microsoft_Excel15.xlsx"/><Relationship Id="rId2" Type="http://schemas.microsoft.com/office/2011/relationships/chartColorStyle" Target="colors34.xml"/><Relationship Id="rId1" Type="http://schemas.microsoft.com/office/2011/relationships/chartStyle" Target="style34.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4.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s-MX"/>
              <a:t>ALTIMETÍA PROMEDIO</a:t>
            </a:r>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es-GT"/>
        </a:p>
      </c:txPr>
    </c:title>
    <c:autoTitleDeleted val="0"/>
    <c:plotArea>
      <c:layout/>
      <c:lineChart>
        <c:grouping val="stacked"/>
        <c:varyColors val="0"/>
        <c:ser>
          <c:idx val="0"/>
          <c:order val="0"/>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strRef>
              <c:f>'[1 Copia de Tablas presentes en informe final (1).xlsx]Zonas de Vida priorizadas %'!$B$17:$B$20</c:f>
              <c:strCache>
                <c:ptCount val="4"/>
                <c:pt idx="0">
                  <c:v>bmh-MT    </c:v>
                </c:pt>
                <c:pt idx="1">
                  <c:v>bh-MBT</c:v>
                </c:pt>
                <c:pt idx="2">
                  <c:v>bmh-MBT</c:v>
                </c:pt>
                <c:pt idx="3">
                  <c:v>bh-PMT</c:v>
                </c:pt>
              </c:strCache>
            </c:strRef>
          </c:cat>
          <c:val>
            <c:numRef>
              <c:f>'[1 Copia de Tablas presentes en informe final (1).xlsx]Zonas de Vida priorizadas %'!$C$17:$C$20</c:f>
              <c:numCache>
                <c:formatCode>General</c:formatCode>
                <c:ptCount val="4"/>
                <c:pt idx="0">
                  <c:v>2800</c:v>
                </c:pt>
                <c:pt idx="1">
                  <c:v>2500</c:v>
                </c:pt>
                <c:pt idx="2">
                  <c:v>2000</c:v>
                </c:pt>
                <c:pt idx="3">
                  <c:v>1500</c:v>
                </c:pt>
              </c:numCache>
            </c:numRef>
          </c:val>
          <c:smooth val="0"/>
          <c:extLst>
            <c:ext xmlns:c16="http://schemas.microsoft.com/office/drawing/2014/chart" uri="{C3380CC4-5D6E-409C-BE32-E72D297353CC}">
              <c16:uniqueId val="{00000000-EE60-4D74-8EE4-BAD136A375DD}"/>
            </c:ext>
          </c:extLst>
        </c:ser>
        <c:dLbls>
          <c:showLegendKey val="0"/>
          <c:showVal val="0"/>
          <c:showCatName val="0"/>
          <c:showSerName val="0"/>
          <c:showPercent val="0"/>
          <c:showBubbleSize val="0"/>
        </c:dLbls>
        <c:marker val="1"/>
        <c:smooth val="0"/>
        <c:axId val="365367568"/>
        <c:axId val="365361664"/>
      </c:lineChart>
      <c:catAx>
        <c:axId val="3653675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MX"/>
                  <a:t>ZONAS DE VIDAS PRIORIZADAS</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GT"/>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cap="all" spc="120" normalizeH="0" baseline="0">
                <a:solidFill>
                  <a:schemeClr val="tx1">
                    <a:lumMod val="65000"/>
                    <a:lumOff val="35000"/>
                  </a:schemeClr>
                </a:solidFill>
                <a:latin typeface="+mn-lt"/>
                <a:ea typeface="+mn-ea"/>
                <a:cs typeface="+mn-cs"/>
              </a:defRPr>
            </a:pPr>
            <a:endParaRPr lang="es-GT"/>
          </a:p>
        </c:txPr>
        <c:crossAx val="365361664"/>
        <c:crosses val="autoZero"/>
        <c:auto val="1"/>
        <c:lblAlgn val="ctr"/>
        <c:lblOffset val="100"/>
        <c:noMultiLvlLbl val="0"/>
      </c:catAx>
      <c:valAx>
        <c:axId val="365361664"/>
        <c:scaling>
          <c:orientation val="minMax"/>
        </c:scaling>
        <c:delete val="0"/>
        <c:axPos val="l"/>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s-MX"/>
                  <a:t>MSNM</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GT"/>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365367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6350" cap="flat" cmpd="sng" algn="ctr">
      <a:solidFill>
        <a:schemeClr val="tx1">
          <a:lumMod val="15000"/>
          <a:lumOff val="85000"/>
        </a:schemeClr>
      </a:solidFill>
      <a:round/>
    </a:ln>
    <a:effectLst/>
  </c:spPr>
  <c:txPr>
    <a:bodyPr/>
    <a:lstStyle/>
    <a:p>
      <a:pPr>
        <a:defRPr/>
      </a:pPr>
      <a:endParaRPr lang="es-G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dirty="0"/>
              <a:t>4 </a:t>
            </a:r>
            <a:r>
              <a:rPr lang="es-ES" sz="1400" b="0" i="0" u="none" strike="noStrike" baseline="0" dirty="0" err="1">
                <a:effectLst/>
              </a:rPr>
              <a:t>bh</a:t>
            </a:r>
            <a:r>
              <a:rPr lang="es-ES" sz="1400" b="0" i="0" u="none" strike="noStrike" baseline="0" dirty="0">
                <a:effectLst/>
              </a:rPr>
              <a:t>-MBT</a:t>
            </a:r>
            <a:r>
              <a:rPr lang="es-SV" dirty="0"/>
              <a:t> actividad</a:t>
            </a:r>
            <a:r>
              <a:rPr lang="es-SV" baseline="0" dirty="0"/>
              <a:t> de la mujer en c</a:t>
            </a:r>
            <a:r>
              <a:rPr lang="es-SV" dirty="0"/>
              <a:t>ultivos anuales (granos básicos) remanentes de bosque</a:t>
            </a:r>
          </a:p>
        </c:rich>
      </c:tx>
      <c:layout>
        <c:manualLayout>
          <c:xMode val="edge"/>
          <c:yMode val="edge"/>
          <c:x val="0.13035313248887367"/>
          <c:y val="6.15935819422670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SAF'!$A$33:$D$33</c:f>
              <c:strCache>
                <c:ptCount val="4"/>
                <c:pt idx="0">
                  <c:v>4</c:v>
                </c:pt>
                <c:pt idx="1">
                  <c:v>bs-PMT</c:v>
                </c:pt>
                <c:pt idx="2">
                  <c:v>Cultivos anuales (granos básicos)</c:v>
                </c:pt>
                <c:pt idx="3">
                  <c:v>Relictos de bosque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SAF'!$E$32:$O$32</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SAF'!$E$33:$O$33</c:f>
              <c:numCache>
                <c:formatCode>General</c:formatCode>
                <c:ptCount val="11"/>
                <c:pt idx="0">
                  <c:v>0</c:v>
                </c:pt>
                <c:pt idx="1">
                  <c:v>1</c:v>
                </c:pt>
                <c:pt idx="2">
                  <c:v>3</c:v>
                </c:pt>
                <c:pt idx="3">
                  <c:v>2</c:v>
                </c:pt>
                <c:pt idx="4">
                  <c:v>2</c:v>
                </c:pt>
                <c:pt idx="5">
                  <c:v>2</c:v>
                </c:pt>
                <c:pt idx="6">
                  <c:v>1</c:v>
                </c:pt>
                <c:pt idx="7">
                  <c:v>3</c:v>
                </c:pt>
                <c:pt idx="8">
                  <c:v>5</c:v>
                </c:pt>
                <c:pt idx="9">
                  <c:v>3</c:v>
                </c:pt>
                <c:pt idx="10">
                  <c:v>4</c:v>
                </c:pt>
              </c:numCache>
            </c:numRef>
          </c:val>
          <c:extLst>
            <c:ext xmlns:c16="http://schemas.microsoft.com/office/drawing/2014/chart" uri="{C3380CC4-5D6E-409C-BE32-E72D297353CC}">
              <c16:uniqueId val="{00000000-5DF6-4E9E-9EBF-F44649CA9E75}"/>
            </c:ext>
          </c:extLst>
        </c:ser>
        <c:dLbls>
          <c:showLegendKey val="0"/>
          <c:showVal val="0"/>
          <c:showCatName val="0"/>
          <c:showSerName val="0"/>
          <c:showPercent val="0"/>
          <c:showBubbleSize val="0"/>
        </c:dLbls>
        <c:axId val="491224176"/>
        <c:axId val="491224568"/>
      </c:radarChart>
      <c:catAx>
        <c:axId val="49122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91224568"/>
        <c:crosses val="autoZero"/>
        <c:auto val="1"/>
        <c:lblAlgn val="ctr"/>
        <c:lblOffset val="100"/>
        <c:noMultiLvlLbl val="0"/>
      </c:catAx>
      <c:valAx>
        <c:axId val="491224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91224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MID4 Cultivos anuales (granos básicos) Relictos de bosque; Milpa u hortalizas diversas  y Bosque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Hoja1!$B$13:$G$13</c:f>
              <c:strCache>
                <c:ptCount val="6"/>
                <c:pt idx="0">
                  <c:v>4</c:v>
                </c:pt>
                <c:pt idx="2">
                  <c:v>Cultivos anuales (granos básicos y/o hortalizas)</c:v>
                </c:pt>
                <c:pt idx="3">
                  <c:v>Relictos de bosque</c:v>
                </c:pt>
                <c:pt idx="4">
                  <c:v>Milpa u hortalizas diversas</c:v>
                </c:pt>
                <c:pt idx="5">
                  <c:v>Bosque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Hoja1!$H$12:$V$12</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Hoja1!$H$13:$V$13</c:f>
              <c:numCache>
                <c:formatCode>General</c:formatCode>
                <c:ptCount val="15"/>
                <c:pt idx="0">
                  <c:v>3</c:v>
                </c:pt>
                <c:pt idx="1">
                  <c:v>3</c:v>
                </c:pt>
                <c:pt idx="2">
                  <c:v>2</c:v>
                </c:pt>
                <c:pt idx="3">
                  <c:v>3</c:v>
                </c:pt>
                <c:pt idx="4">
                  <c:v>4</c:v>
                </c:pt>
                <c:pt idx="5">
                  <c:v>5</c:v>
                </c:pt>
                <c:pt idx="6">
                  <c:v>3</c:v>
                </c:pt>
                <c:pt idx="7">
                  <c:v>5</c:v>
                </c:pt>
                <c:pt idx="8">
                  <c:v>5</c:v>
                </c:pt>
                <c:pt idx="9">
                  <c:v>5</c:v>
                </c:pt>
                <c:pt idx="10">
                  <c:v>5</c:v>
                </c:pt>
                <c:pt idx="11">
                  <c:v>5</c:v>
                </c:pt>
                <c:pt idx="12">
                  <c:v>5</c:v>
                </c:pt>
                <c:pt idx="13">
                  <c:v>5</c:v>
                </c:pt>
                <c:pt idx="14">
                  <c:v>5</c:v>
                </c:pt>
              </c:numCache>
            </c:numRef>
          </c:val>
          <c:extLst>
            <c:ext xmlns:c16="http://schemas.microsoft.com/office/drawing/2014/chart" uri="{C3380CC4-5D6E-409C-BE32-E72D297353CC}">
              <c16:uniqueId val="{00000000-6FB7-4283-A519-F180E999416C}"/>
            </c:ext>
          </c:extLst>
        </c:ser>
        <c:dLbls>
          <c:showLegendKey val="0"/>
          <c:showVal val="0"/>
          <c:showCatName val="0"/>
          <c:showSerName val="0"/>
          <c:showPercent val="0"/>
          <c:showBubbleSize val="0"/>
        </c:dLbls>
        <c:axId val="814985224"/>
        <c:axId val="814986008"/>
      </c:radarChart>
      <c:catAx>
        <c:axId val="814985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814986008"/>
        <c:crosses val="autoZero"/>
        <c:auto val="1"/>
        <c:lblAlgn val="ctr"/>
        <c:lblOffset val="100"/>
        <c:noMultiLvlLbl val="0"/>
      </c:catAx>
      <c:valAx>
        <c:axId val="814986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814985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dirty="0"/>
              <a:t>5 </a:t>
            </a:r>
            <a:r>
              <a:rPr lang="es-ES" sz="1400" b="0" i="0" u="none" strike="noStrike" baseline="0" dirty="0" err="1">
                <a:effectLst/>
              </a:rPr>
              <a:t>bh</a:t>
            </a:r>
            <a:r>
              <a:rPr lang="es-ES" sz="1400" b="0" i="0" u="none" strike="noStrike" baseline="0" dirty="0">
                <a:effectLst/>
              </a:rPr>
              <a:t>-MBT</a:t>
            </a:r>
            <a:r>
              <a:rPr lang="es-SV" dirty="0"/>
              <a:t> Actividad</a:t>
            </a:r>
            <a:r>
              <a:rPr lang="es-SV" baseline="0" dirty="0"/>
              <a:t> de la mujer en c</a:t>
            </a:r>
            <a:r>
              <a:rPr lang="es-SV" dirty="0"/>
              <a:t>ultivos anuales (hortalizas) remanente de bosque</a:t>
            </a:r>
          </a:p>
        </c:rich>
      </c:tx>
      <c:layout>
        <c:manualLayout>
          <c:xMode val="edge"/>
          <c:yMode val="edge"/>
          <c:x val="0.10884228130293129"/>
          <c:y val="4.6160047424905421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SAF'!$A$35:$D$35</c:f>
              <c:strCache>
                <c:ptCount val="4"/>
                <c:pt idx="0">
                  <c:v>5</c:v>
                </c:pt>
                <c:pt idx="1">
                  <c:v>bs-PMT</c:v>
                </c:pt>
                <c:pt idx="2">
                  <c:v>Cultivos anuales (hortalizas)</c:v>
                </c:pt>
                <c:pt idx="3">
                  <c:v>Relictos de bosque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SAF'!$E$34:$O$34</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SAF'!$E$35:$O$35</c:f>
              <c:numCache>
                <c:formatCode>General</c:formatCode>
                <c:ptCount val="11"/>
                <c:pt idx="0">
                  <c:v>3</c:v>
                </c:pt>
                <c:pt idx="1">
                  <c:v>1</c:v>
                </c:pt>
                <c:pt idx="2">
                  <c:v>2</c:v>
                </c:pt>
                <c:pt idx="3">
                  <c:v>1</c:v>
                </c:pt>
                <c:pt idx="4">
                  <c:v>1</c:v>
                </c:pt>
                <c:pt idx="5">
                  <c:v>2</c:v>
                </c:pt>
                <c:pt idx="6">
                  <c:v>0</c:v>
                </c:pt>
                <c:pt idx="7">
                  <c:v>3</c:v>
                </c:pt>
                <c:pt idx="8">
                  <c:v>0</c:v>
                </c:pt>
                <c:pt idx="9">
                  <c:v>3</c:v>
                </c:pt>
                <c:pt idx="10">
                  <c:v>4</c:v>
                </c:pt>
              </c:numCache>
            </c:numRef>
          </c:val>
          <c:extLst>
            <c:ext xmlns:c16="http://schemas.microsoft.com/office/drawing/2014/chart" uri="{C3380CC4-5D6E-409C-BE32-E72D297353CC}">
              <c16:uniqueId val="{00000000-CD1A-4188-8C9D-D224C3D90E44}"/>
            </c:ext>
          </c:extLst>
        </c:ser>
        <c:dLbls>
          <c:showLegendKey val="0"/>
          <c:showVal val="0"/>
          <c:showCatName val="0"/>
          <c:showSerName val="0"/>
          <c:showPercent val="0"/>
          <c:showBubbleSize val="0"/>
        </c:dLbls>
        <c:axId val="491225352"/>
        <c:axId val="491226528"/>
      </c:radarChart>
      <c:catAx>
        <c:axId val="491225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91226528"/>
        <c:crosses val="autoZero"/>
        <c:auto val="1"/>
        <c:lblAlgn val="ctr"/>
        <c:lblOffset val="100"/>
        <c:noMultiLvlLbl val="0"/>
      </c:catAx>
      <c:valAx>
        <c:axId val="491226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91225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MID5 </a:t>
            </a:r>
            <a:r>
              <a:rPr lang="en-US" dirty="0" err="1"/>
              <a:t>Cultivos</a:t>
            </a:r>
            <a:r>
              <a:rPr lang="en-US" dirty="0"/>
              <a:t> </a:t>
            </a:r>
            <a:r>
              <a:rPr lang="en-US" dirty="0" err="1"/>
              <a:t>anuales</a:t>
            </a:r>
            <a:r>
              <a:rPr lang="en-US" dirty="0"/>
              <a:t> (</a:t>
            </a:r>
            <a:r>
              <a:rPr lang="en-US" dirty="0" err="1"/>
              <a:t>hortalizas</a:t>
            </a:r>
            <a:r>
              <a:rPr lang="en-US" dirty="0"/>
              <a:t>) </a:t>
            </a:r>
            <a:r>
              <a:rPr lang="en-US" dirty="0" err="1"/>
              <a:t>remanente</a:t>
            </a:r>
            <a:r>
              <a:rPr lang="en-US" dirty="0"/>
              <a:t> de bosque Milpa u </a:t>
            </a:r>
            <a:r>
              <a:rPr lang="en-US" dirty="0" err="1"/>
              <a:t>hortalizas</a:t>
            </a:r>
            <a:r>
              <a:rPr lang="en-US" dirty="0"/>
              <a:t> </a:t>
            </a:r>
            <a:r>
              <a:rPr lang="en-US" dirty="0" err="1"/>
              <a:t>diversas</a:t>
            </a:r>
            <a:r>
              <a:rPr lang="en-US" dirty="0"/>
              <a:t> Bosque</a:t>
            </a:r>
          </a:p>
        </c:rich>
      </c:tx>
      <c:layout>
        <c:manualLayout>
          <c:xMode val="edge"/>
          <c:yMode val="edge"/>
          <c:x val="0.13409711286089238"/>
          <c:y val="4.16666666666666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Hoja1!$B$15:$G$15</c:f>
              <c:strCache>
                <c:ptCount val="6"/>
                <c:pt idx="0">
                  <c:v>5</c:v>
                </c:pt>
                <c:pt idx="2">
                  <c:v>Cultivos anuales (hortalizas)</c:v>
                </c:pt>
                <c:pt idx="3">
                  <c:v>Relictos de bosque</c:v>
                </c:pt>
                <c:pt idx="4">
                  <c:v>Milpa u hortalizas diversas</c:v>
                </c:pt>
                <c:pt idx="5">
                  <c:v>Bosque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Hoja1!$H$14:$V$14</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Hoja1!$H$15:$V$15</c:f>
              <c:numCache>
                <c:formatCode>General</c:formatCode>
                <c:ptCount val="15"/>
                <c:pt idx="0">
                  <c:v>3</c:v>
                </c:pt>
                <c:pt idx="1">
                  <c:v>3</c:v>
                </c:pt>
                <c:pt idx="2">
                  <c:v>2</c:v>
                </c:pt>
                <c:pt idx="3">
                  <c:v>3</c:v>
                </c:pt>
                <c:pt idx="4">
                  <c:v>4</c:v>
                </c:pt>
                <c:pt idx="5">
                  <c:v>1</c:v>
                </c:pt>
                <c:pt idx="6">
                  <c:v>5</c:v>
                </c:pt>
                <c:pt idx="7">
                  <c:v>5</c:v>
                </c:pt>
                <c:pt idx="8">
                  <c:v>5</c:v>
                </c:pt>
                <c:pt idx="9">
                  <c:v>5</c:v>
                </c:pt>
                <c:pt idx="10">
                  <c:v>5</c:v>
                </c:pt>
                <c:pt idx="11">
                  <c:v>5</c:v>
                </c:pt>
                <c:pt idx="12">
                  <c:v>5</c:v>
                </c:pt>
                <c:pt idx="13">
                  <c:v>5</c:v>
                </c:pt>
                <c:pt idx="14">
                  <c:v>5</c:v>
                </c:pt>
              </c:numCache>
            </c:numRef>
          </c:val>
          <c:extLst>
            <c:ext xmlns:c16="http://schemas.microsoft.com/office/drawing/2014/chart" uri="{C3380CC4-5D6E-409C-BE32-E72D297353CC}">
              <c16:uniqueId val="{00000000-F5FA-47DA-B2B9-6068E8C059DD}"/>
            </c:ext>
          </c:extLst>
        </c:ser>
        <c:dLbls>
          <c:showLegendKey val="0"/>
          <c:showVal val="0"/>
          <c:showCatName val="0"/>
          <c:showSerName val="0"/>
          <c:showPercent val="0"/>
          <c:showBubbleSize val="0"/>
        </c:dLbls>
        <c:axId val="703660864"/>
        <c:axId val="703661648"/>
      </c:radarChart>
      <c:catAx>
        <c:axId val="703660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03661648"/>
        <c:crosses val="autoZero"/>
        <c:auto val="1"/>
        <c:lblAlgn val="ctr"/>
        <c:lblOffset val="100"/>
        <c:noMultiLvlLbl val="0"/>
      </c:catAx>
      <c:valAx>
        <c:axId val="70366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03660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6 </a:t>
            </a:r>
            <a:r>
              <a:rPr lang="es-ES" sz="1400" b="0" i="0" u="none" strike="noStrike" baseline="0">
                <a:effectLst/>
              </a:rPr>
              <a:t>bh-MBT</a:t>
            </a:r>
            <a:r>
              <a:rPr lang="es-SV"/>
              <a:t> Actividad</a:t>
            </a:r>
            <a:r>
              <a:rPr lang="es-SV" baseline="0"/>
              <a:t> de la mujer en c</a:t>
            </a:r>
            <a:r>
              <a:rPr lang="es-SV"/>
              <a:t>ultivos perennes (frutales) Árboles dispersos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SAF'!$A$37:$D$37</c:f>
              <c:strCache>
                <c:ptCount val="4"/>
                <c:pt idx="0">
                  <c:v>6</c:v>
                </c:pt>
                <c:pt idx="1">
                  <c:v>bs-PMT</c:v>
                </c:pt>
                <c:pt idx="2">
                  <c:v>Cultivos perennes (frutales)</c:v>
                </c:pt>
                <c:pt idx="3">
                  <c:v>Árboles dispersos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SAF'!$E$36:$O$36</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SAF'!$E$37:$O$37</c:f>
              <c:numCache>
                <c:formatCode>General</c:formatCode>
                <c:ptCount val="11"/>
                <c:pt idx="0">
                  <c:v>2</c:v>
                </c:pt>
                <c:pt idx="1">
                  <c:v>0</c:v>
                </c:pt>
                <c:pt idx="2">
                  <c:v>3</c:v>
                </c:pt>
                <c:pt idx="3">
                  <c:v>1</c:v>
                </c:pt>
                <c:pt idx="4">
                  <c:v>1</c:v>
                </c:pt>
                <c:pt idx="5">
                  <c:v>2</c:v>
                </c:pt>
                <c:pt idx="6">
                  <c:v>0</c:v>
                </c:pt>
                <c:pt idx="7">
                  <c:v>3</c:v>
                </c:pt>
                <c:pt idx="8">
                  <c:v>0</c:v>
                </c:pt>
                <c:pt idx="9">
                  <c:v>0</c:v>
                </c:pt>
                <c:pt idx="10">
                  <c:v>2</c:v>
                </c:pt>
              </c:numCache>
            </c:numRef>
          </c:val>
          <c:extLst>
            <c:ext xmlns:c16="http://schemas.microsoft.com/office/drawing/2014/chart" uri="{C3380CC4-5D6E-409C-BE32-E72D297353CC}">
              <c16:uniqueId val="{00000000-D9F2-4BE9-AF17-E4D428794A16}"/>
            </c:ext>
          </c:extLst>
        </c:ser>
        <c:dLbls>
          <c:showLegendKey val="0"/>
          <c:showVal val="0"/>
          <c:showCatName val="0"/>
          <c:showSerName val="0"/>
          <c:showPercent val="0"/>
          <c:showBubbleSize val="0"/>
        </c:dLbls>
        <c:axId val="710810056"/>
        <c:axId val="710810448"/>
      </c:radarChart>
      <c:catAx>
        <c:axId val="710810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0810448"/>
        <c:crosses val="autoZero"/>
        <c:auto val="1"/>
        <c:lblAlgn val="ctr"/>
        <c:lblOffset val="100"/>
        <c:noMultiLvlLbl val="0"/>
      </c:catAx>
      <c:valAx>
        <c:axId val="710810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0810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MID6</a:t>
            </a:r>
            <a:r>
              <a:rPr lang="en-US" baseline="0"/>
              <a:t> </a:t>
            </a:r>
            <a:r>
              <a:rPr lang="en-US"/>
              <a:t>Cultivos perennes (frutales) Árboles dispersos; Manzana y durazno; </a:t>
            </a:r>
            <a:r>
              <a:rPr lang="en-US" i="1"/>
              <a:t>Pinus sp</a:t>
            </a:r>
            <a:r>
              <a:rPr lang="en-US"/>
              <a: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Hoja1!$B$17:$G$17</c:f>
              <c:strCache>
                <c:ptCount val="6"/>
                <c:pt idx="0">
                  <c:v>6</c:v>
                </c:pt>
                <c:pt idx="2">
                  <c:v>Cultivos perennes (frutales)</c:v>
                </c:pt>
                <c:pt idx="3">
                  <c:v>Árboles dispersos</c:v>
                </c:pt>
                <c:pt idx="4">
                  <c:v>Manzana y durazno</c:v>
                </c:pt>
                <c:pt idx="5">
                  <c:v>Pinus sp.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Hoja1!$H$16:$V$16</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Hoja1!$H$17:$V$17</c:f>
              <c:numCache>
                <c:formatCode>General</c:formatCode>
                <c:ptCount val="15"/>
                <c:pt idx="0">
                  <c:v>2</c:v>
                </c:pt>
                <c:pt idx="1">
                  <c:v>3</c:v>
                </c:pt>
                <c:pt idx="2">
                  <c:v>3</c:v>
                </c:pt>
                <c:pt idx="3">
                  <c:v>3</c:v>
                </c:pt>
                <c:pt idx="4">
                  <c:v>3</c:v>
                </c:pt>
                <c:pt idx="5">
                  <c:v>2</c:v>
                </c:pt>
                <c:pt idx="6">
                  <c:v>5</c:v>
                </c:pt>
                <c:pt idx="7">
                  <c:v>1</c:v>
                </c:pt>
                <c:pt idx="8">
                  <c:v>1</c:v>
                </c:pt>
                <c:pt idx="9">
                  <c:v>1</c:v>
                </c:pt>
                <c:pt idx="10">
                  <c:v>4</c:v>
                </c:pt>
                <c:pt idx="11">
                  <c:v>3</c:v>
                </c:pt>
                <c:pt idx="12">
                  <c:v>3</c:v>
                </c:pt>
                <c:pt idx="13">
                  <c:v>4</c:v>
                </c:pt>
                <c:pt idx="14">
                  <c:v>5</c:v>
                </c:pt>
              </c:numCache>
            </c:numRef>
          </c:val>
          <c:extLst>
            <c:ext xmlns:c16="http://schemas.microsoft.com/office/drawing/2014/chart" uri="{C3380CC4-5D6E-409C-BE32-E72D297353CC}">
              <c16:uniqueId val="{00000000-E803-4B21-8A05-829C60C5538A}"/>
            </c:ext>
          </c:extLst>
        </c:ser>
        <c:dLbls>
          <c:showLegendKey val="0"/>
          <c:showVal val="0"/>
          <c:showCatName val="0"/>
          <c:showSerName val="0"/>
          <c:showPercent val="0"/>
          <c:showBubbleSize val="0"/>
        </c:dLbls>
        <c:axId val="703661256"/>
        <c:axId val="703660472"/>
      </c:radarChart>
      <c:catAx>
        <c:axId val="703661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03660472"/>
        <c:crosses val="autoZero"/>
        <c:auto val="1"/>
        <c:lblAlgn val="ctr"/>
        <c:lblOffset val="100"/>
        <c:noMultiLvlLbl val="0"/>
      </c:catAx>
      <c:valAx>
        <c:axId val="703660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03661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7 </a:t>
            </a:r>
            <a:r>
              <a:rPr lang="es-ES" sz="1400" b="0" i="0" u="none" strike="noStrike" baseline="0">
                <a:effectLst/>
              </a:rPr>
              <a:t>bh-MBT</a:t>
            </a:r>
            <a:r>
              <a:rPr lang="es-SV"/>
              <a:t> Actividad</a:t>
            </a:r>
            <a:r>
              <a:rPr lang="es-SV" baseline="0"/>
              <a:t> de la mujer en c</a:t>
            </a:r>
            <a:r>
              <a:rPr lang="es-SV"/>
              <a:t>ultivos perennes (café) Árboles intercalados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SAF'!$A$39:$D$39</c:f>
              <c:strCache>
                <c:ptCount val="4"/>
                <c:pt idx="0">
                  <c:v>7</c:v>
                </c:pt>
                <c:pt idx="1">
                  <c:v>bs-PMT</c:v>
                </c:pt>
                <c:pt idx="2">
                  <c:v>Cultivos perennes (café)</c:v>
                </c:pt>
                <c:pt idx="3">
                  <c:v>Árboles intercalados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SAF'!$E$38:$O$38</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SAF'!$E$39:$O$39</c:f>
              <c:numCache>
                <c:formatCode>General</c:formatCode>
                <c:ptCount val="11"/>
                <c:pt idx="0">
                  <c:v>3</c:v>
                </c:pt>
                <c:pt idx="1">
                  <c:v>0</c:v>
                </c:pt>
                <c:pt idx="2">
                  <c:v>2</c:v>
                </c:pt>
                <c:pt idx="3">
                  <c:v>1</c:v>
                </c:pt>
                <c:pt idx="4">
                  <c:v>1</c:v>
                </c:pt>
                <c:pt idx="5">
                  <c:v>1</c:v>
                </c:pt>
                <c:pt idx="6">
                  <c:v>0</c:v>
                </c:pt>
                <c:pt idx="7">
                  <c:v>5</c:v>
                </c:pt>
                <c:pt idx="8">
                  <c:v>3</c:v>
                </c:pt>
                <c:pt idx="9">
                  <c:v>3</c:v>
                </c:pt>
                <c:pt idx="10">
                  <c:v>0</c:v>
                </c:pt>
              </c:numCache>
            </c:numRef>
          </c:val>
          <c:extLst>
            <c:ext xmlns:c16="http://schemas.microsoft.com/office/drawing/2014/chart" uri="{C3380CC4-5D6E-409C-BE32-E72D297353CC}">
              <c16:uniqueId val="{00000000-FDD3-4EDF-AA98-DC359C997805}"/>
            </c:ext>
          </c:extLst>
        </c:ser>
        <c:dLbls>
          <c:showLegendKey val="0"/>
          <c:showVal val="0"/>
          <c:showCatName val="0"/>
          <c:showSerName val="0"/>
          <c:showPercent val="0"/>
          <c:showBubbleSize val="0"/>
        </c:dLbls>
        <c:axId val="710808488"/>
        <c:axId val="710808880"/>
      </c:radarChart>
      <c:catAx>
        <c:axId val="710808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0808880"/>
        <c:crosses val="autoZero"/>
        <c:auto val="1"/>
        <c:lblAlgn val="ctr"/>
        <c:lblOffset val="100"/>
        <c:noMultiLvlLbl val="0"/>
      </c:catAx>
      <c:valAx>
        <c:axId val="710808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0808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MID7</a:t>
            </a:r>
            <a:r>
              <a:rPr lang="en-US" baseline="0"/>
              <a:t> </a:t>
            </a:r>
            <a:r>
              <a:rPr lang="en-US"/>
              <a:t>Cultivos perennes (café) Árboles intercalados, Café</a:t>
            </a:r>
            <a:r>
              <a:rPr lang="en-US" baseline="0"/>
              <a:t> con</a:t>
            </a:r>
            <a:r>
              <a:rPr lang="en-US"/>
              <a:t> </a:t>
            </a:r>
            <a:r>
              <a:rPr lang="en-US" i="1"/>
              <a:t>Grevillea robusta </a:t>
            </a:r>
            <a:r>
              <a:rPr lang="en-US"/>
              <a:t>y </a:t>
            </a:r>
            <a:r>
              <a:rPr lang="en-US" i="1"/>
              <a:t>Quercus sp;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Hoja1!$B$19:$G$19</c:f>
              <c:strCache>
                <c:ptCount val="6"/>
                <c:pt idx="0">
                  <c:v>7</c:v>
                </c:pt>
                <c:pt idx="2">
                  <c:v>Cultivos perennes (café)</c:v>
                </c:pt>
                <c:pt idx="3">
                  <c:v>Árboles intercalados</c:v>
                </c:pt>
                <c:pt idx="4">
                  <c:v>Café;</c:v>
                </c:pt>
                <c:pt idx="5">
                  <c:v>Grevillea robusta y Quercus sp.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Hoja1!$H$18:$V$18</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Hoja1!$H$19:$V$19</c:f>
              <c:numCache>
                <c:formatCode>General</c:formatCode>
                <c:ptCount val="15"/>
                <c:pt idx="0">
                  <c:v>4</c:v>
                </c:pt>
                <c:pt idx="1">
                  <c:v>5</c:v>
                </c:pt>
                <c:pt idx="2">
                  <c:v>5</c:v>
                </c:pt>
                <c:pt idx="3">
                  <c:v>5</c:v>
                </c:pt>
                <c:pt idx="4">
                  <c:v>5</c:v>
                </c:pt>
                <c:pt idx="5">
                  <c:v>0</c:v>
                </c:pt>
                <c:pt idx="6">
                  <c:v>5</c:v>
                </c:pt>
                <c:pt idx="7">
                  <c:v>5</c:v>
                </c:pt>
                <c:pt idx="8">
                  <c:v>5</c:v>
                </c:pt>
                <c:pt idx="9">
                  <c:v>5</c:v>
                </c:pt>
                <c:pt idx="10">
                  <c:v>5</c:v>
                </c:pt>
                <c:pt idx="11">
                  <c:v>5</c:v>
                </c:pt>
                <c:pt idx="12">
                  <c:v>4</c:v>
                </c:pt>
                <c:pt idx="13">
                  <c:v>3</c:v>
                </c:pt>
                <c:pt idx="14">
                  <c:v>3</c:v>
                </c:pt>
              </c:numCache>
            </c:numRef>
          </c:val>
          <c:extLst>
            <c:ext xmlns:c16="http://schemas.microsoft.com/office/drawing/2014/chart" uri="{C3380CC4-5D6E-409C-BE32-E72D297353CC}">
              <c16:uniqueId val="{00000000-CE9D-460E-91BF-A0FEBC882859}"/>
            </c:ext>
          </c:extLst>
        </c:ser>
        <c:dLbls>
          <c:showLegendKey val="0"/>
          <c:showVal val="0"/>
          <c:showCatName val="0"/>
          <c:showSerName val="0"/>
          <c:showPercent val="0"/>
          <c:showBubbleSize val="0"/>
        </c:dLbls>
        <c:axId val="698107144"/>
        <c:axId val="698106360"/>
      </c:radarChart>
      <c:catAx>
        <c:axId val="698107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698106360"/>
        <c:crosses val="autoZero"/>
        <c:auto val="1"/>
        <c:lblAlgn val="ctr"/>
        <c:lblOffset val="100"/>
        <c:noMultiLvlLbl val="0"/>
      </c:catAx>
      <c:valAx>
        <c:axId val="698106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698107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8 </a:t>
            </a:r>
            <a:r>
              <a:rPr lang="es-ES" sz="1400" b="0" i="0" u="none" strike="noStrike" baseline="0">
                <a:effectLst/>
              </a:rPr>
              <a:t>bh-MBT</a:t>
            </a:r>
            <a:r>
              <a:rPr lang="es-SV"/>
              <a:t> Actividad</a:t>
            </a:r>
            <a:r>
              <a:rPr lang="es-SV" baseline="0"/>
              <a:t> de la mujer en h</a:t>
            </a:r>
            <a:r>
              <a:rPr lang="es-SV"/>
              <a:t>uertos familiares Huertos familiares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SAF'!$A$41:$D$41</c:f>
              <c:strCache>
                <c:ptCount val="4"/>
                <c:pt idx="0">
                  <c:v>8</c:v>
                </c:pt>
                <c:pt idx="1">
                  <c:v>bs-PMT</c:v>
                </c:pt>
                <c:pt idx="2">
                  <c:v>Huertos familiares</c:v>
                </c:pt>
                <c:pt idx="3">
                  <c:v>Huertos familiares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SAF'!$E$40:$O$40</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SAF'!$E$41:$O$41</c:f>
              <c:numCache>
                <c:formatCode>General</c:formatCode>
                <c:ptCount val="11"/>
                <c:pt idx="0">
                  <c:v>5</c:v>
                </c:pt>
                <c:pt idx="1">
                  <c:v>4</c:v>
                </c:pt>
                <c:pt idx="2">
                  <c:v>4</c:v>
                </c:pt>
                <c:pt idx="3">
                  <c:v>4</c:v>
                </c:pt>
                <c:pt idx="4">
                  <c:v>4</c:v>
                </c:pt>
                <c:pt idx="5">
                  <c:v>3</c:v>
                </c:pt>
                <c:pt idx="6">
                  <c:v>2</c:v>
                </c:pt>
                <c:pt idx="7">
                  <c:v>5</c:v>
                </c:pt>
                <c:pt idx="8">
                  <c:v>5</c:v>
                </c:pt>
                <c:pt idx="9">
                  <c:v>5</c:v>
                </c:pt>
                <c:pt idx="10">
                  <c:v>5</c:v>
                </c:pt>
              </c:numCache>
            </c:numRef>
          </c:val>
          <c:extLst>
            <c:ext xmlns:c16="http://schemas.microsoft.com/office/drawing/2014/chart" uri="{C3380CC4-5D6E-409C-BE32-E72D297353CC}">
              <c16:uniqueId val="{00000000-09C1-47E3-B052-BF1C920114F3}"/>
            </c:ext>
          </c:extLst>
        </c:ser>
        <c:dLbls>
          <c:showLegendKey val="0"/>
          <c:showVal val="0"/>
          <c:showCatName val="0"/>
          <c:showSerName val="0"/>
          <c:showPercent val="0"/>
          <c:showBubbleSize val="0"/>
        </c:dLbls>
        <c:axId val="711255032"/>
        <c:axId val="711256208"/>
      </c:radarChart>
      <c:catAx>
        <c:axId val="711255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6208"/>
        <c:crosses val="autoZero"/>
        <c:auto val="1"/>
        <c:lblAlgn val="ctr"/>
        <c:lblOffset val="100"/>
        <c:noMultiLvlLbl val="0"/>
      </c:catAx>
      <c:valAx>
        <c:axId val="711256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50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MID8 Huertos familiares Huertos familiares Cultivos y medicinales diversos</a:t>
            </a:r>
            <a:r>
              <a:rPr lang="en-US" baseline="0"/>
              <a:t> con mútiples árboles</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manualLayout>
          <c:layoutTarget val="inner"/>
          <c:xMode val="edge"/>
          <c:yMode val="edge"/>
          <c:x val="0.36901953092162409"/>
          <c:y val="0.35138281040369368"/>
          <c:w val="0.2572161664845275"/>
          <c:h val="0.50959630633714847"/>
        </c:manualLayout>
      </c:layout>
      <c:radarChart>
        <c:radarStyle val="marker"/>
        <c:varyColors val="0"/>
        <c:ser>
          <c:idx val="0"/>
          <c:order val="0"/>
          <c:tx>
            <c:strRef>
              <c:f>Hoja1!$B$21:$G$21</c:f>
              <c:strCache>
                <c:ptCount val="6"/>
                <c:pt idx="0">
                  <c:v>8</c:v>
                </c:pt>
                <c:pt idx="2">
                  <c:v>Huertos familiares</c:v>
                </c:pt>
                <c:pt idx="3">
                  <c:v>Huertos familiares</c:v>
                </c:pt>
                <c:pt idx="4">
                  <c:v>Cultivos y medicinales diversos;</c:v>
                </c:pt>
                <c:pt idx="5">
                  <c:v>Múltiples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Hoja1!$H$20:$V$20</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Hoja1!$H$21:$V$21</c:f>
              <c:numCache>
                <c:formatCode>General</c:formatCode>
                <c:ptCount val="15"/>
                <c:pt idx="0">
                  <c:v>4</c:v>
                </c:pt>
                <c:pt idx="1">
                  <c:v>5</c:v>
                </c:pt>
                <c:pt idx="2">
                  <c:v>5</c:v>
                </c:pt>
                <c:pt idx="3">
                  <c:v>3</c:v>
                </c:pt>
                <c:pt idx="4">
                  <c:v>4</c:v>
                </c:pt>
                <c:pt idx="5">
                  <c:v>5</c:v>
                </c:pt>
                <c:pt idx="6">
                  <c:v>1</c:v>
                </c:pt>
                <c:pt idx="7">
                  <c:v>5</c:v>
                </c:pt>
                <c:pt idx="8">
                  <c:v>5</c:v>
                </c:pt>
                <c:pt idx="9">
                  <c:v>5</c:v>
                </c:pt>
                <c:pt idx="10">
                  <c:v>4</c:v>
                </c:pt>
                <c:pt idx="11">
                  <c:v>4</c:v>
                </c:pt>
                <c:pt idx="12">
                  <c:v>5</c:v>
                </c:pt>
                <c:pt idx="13">
                  <c:v>3</c:v>
                </c:pt>
                <c:pt idx="14">
                  <c:v>4</c:v>
                </c:pt>
              </c:numCache>
            </c:numRef>
          </c:val>
          <c:extLst>
            <c:ext xmlns:c16="http://schemas.microsoft.com/office/drawing/2014/chart" uri="{C3380CC4-5D6E-409C-BE32-E72D297353CC}">
              <c16:uniqueId val="{00000000-DCDE-4345-8EB2-F50F5C0546A5}"/>
            </c:ext>
          </c:extLst>
        </c:ser>
        <c:dLbls>
          <c:showLegendKey val="0"/>
          <c:showVal val="0"/>
          <c:showCatName val="0"/>
          <c:showSerName val="0"/>
          <c:showPercent val="0"/>
          <c:showBubbleSize val="0"/>
        </c:dLbls>
        <c:axId val="698107928"/>
        <c:axId val="698109496"/>
      </c:radarChart>
      <c:catAx>
        <c:axId val="698107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698109496"/>
        <c:crosses val="autoZero"/>
        <c:auto val="1"/>
        <c:lblAlgn val="ctr"/>
        <c:lblOffset val="100"/>
        <c:noMultiLvlLbl val="0"/>
      </c:catAx>
      <c:valAx>
        <c:axId val="698109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6981079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Comparación</a:t>
            </a:r>
            <a:r>
              <a:rPr lang="en-US" baseline="0"/>
              <a:t> de produccion del altiplano occidental y el resto del país</a:t>
            </a:r>
            <a:endParaRPr lang="en-US"/>
          </a:p>
        </c:rich>
      </c:tx>
      <c:layout/>
      <c:overlay val="0"/>
      <c:spPr>
        <a:noFill/>
        <a:ln>
          <a:noFill/>
        </a:ln>
        <a:effectLst/>
      </c:sp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Hoja1!$B$40</c:f>
              <c:strCache>
                <c:ptCount val="1"/>
                <c:pt idx="0">
                  <c:v>% de tipo de producto agropecuario</c:v>
                </c:pt>
              </c:strCache>
            </c:strRef>
          </c:tx>
          <c:spPr>
            <a:solidFill>
              <a:schemeClr val="accent1"/>
            </a:solidFill>
            <a:ln>
              <a:noFill/>
            </a:ln>
            <a:effectLst/>
            <a:sp3d/>
          </c:spPr>
          <c:invertIfNegative val="0"/>
          <c:cat>
            <c:strRef>
              <c:f>Hoja1!$A$41:$A$46</c:f>
              <c:strCache>
                <c:ptCount val="6"/>
                <c:pt idx="0">
                  <c:v>Maíz</c:v>
                </c:pt>
                <c:pt idx="1">
                  <c:v>Frijol</c:v>
                </c:pt>
                <c:pt idx="2">
                  <c:v>Trigo</c:v>
                </c:pt>
                <c:pt idx="3">
                  <c:v>Papa</c:v>
                </c:pt>
                <c:pt idx="4">
                  <c:v>Cerdos </c:v>
                </c:pt>
                <c:pt idx="5">
                  <c:v>Ovejas</c:v>
                </c:pt>
              </c:strCache>
            </c:strRef>
          </c:cat>
          <c:val>
            <c:numRef>
              <c:f>Hoja1!$B$41:$B$46</c:f>
              <c:numCache>
                <c:formatCode>General</c:formatCode>
                <c:ptCount val="6"/>
                <c:pt idx="0">
                  <c:v>80</c:v>
                </c:pt>
                <c:pt idx="1">
                  <c:v>30</c:v>
                </c:pt>
                <c:pt idx="2">
                  <c:v>74</c:v>
                </c:pt>
                <c:pt idx="3">
                  <c:v>60</c:v>
                </c:pt>
                <c:pt idx="4">
                  <c:v>30</c:v>
                </c:pt>
                <c:pt idx="5">
                  <c:v>85</c:v>
                </c:pt>
              </c:numCache>
            </c:numRef>
          </c:val>
          <c:extLst>
            <c:ext xmlns:c16="http://schemas.microsoft.com/office/drawing/2014/chart" uri="{C3380CC4-5D6E-409C-BE32-E72D297353CC}">
              <c16:uniqueId val="{00000000-B54F-47F7-9C73-776ECC3BE07C}"/>
            </c:ext>
          </c:extLst>
        </c:ser>
        <c:ser>
          <c:idx val="1"/>
          <c:order val="1"/>
          <c:tx>
            <c:strRef>
              <c:f>Hoja1!$C$40</c:f>
              <c:strCache>
                <c:ptCount val="1"/>
                <c:pt idx="0">
                  <c:v>% resto del país</c:v>
                </c:pt>
              </c:strCache>
            </c:strRef>
          </c:tx>
          <c:spPr>
            <a:solidFill>
              <a:schemeClr val="accent2"/>
            </a:solidFill>
            <a:ln>
              <a:noFill/>
            </a:ln>
            <a:effectLst/>
            <a:sp3d/>
          </c:spPr>
          <c:invertIfNegative val="0"/>
          <c:cat>
            <c:strRef>
              <c:f>Hoja1!$A$41:$A$46</c:f>
              <c:strCache>
                <c:ptCount val="6"/>
                <c:pt idx="0">
                  <c:v>Maíz</c:v>
                </c:pt>
                <c:pt idx="1">
                  <c:v>Frijol</c:v>
                </c:pt>
                <c:pt idx="2">
                  <c:v>Trigo</c:v>
                </c:pt>
                <c:pt idx="3">
                  <c:v>Papa</c:v>
                </c:pt>
                <c:pt idx="4">
                  <c:v>Cerdos </c:v>
                </c:pt>
                <c:pt idx="5">
                  <c:v>Ovejas</c:v>
                </c:pt>
              </c:strCache>
            </c:strRef>
          </c:cat>
          <c:val>
            <c:numRef>
              <c:f>Hoja1!$C$41:$C$46</c:f>
              <c:numCache>
                <c:formatCode>General</c:formatCode>
                <c:ptCount val="6"/>
                <c:pt idx="0">
                  <c:v>20</c:v>
                </c:pt>
                <c:pt idx="1">
                  <c:v>70</c:v>
                </c:pt>
                <c:pt idx="2">
                  <c:v>26</c:v>
                </c:pt>
                <c:pt idx="3">
                  <c:v>40</c:v>
                </c:pt>
                <c:pt idx="4">
                  <c:v>70</c:v>
                </c:pt>
                <c:pt idx="5">
                  <c:v>15</c:v>
                </c:pt>
              </c:numCache>
            </c:numRef>
          </c:val>
          <c:extLst>
            <c:ext xmlns:c16="http://schemas.microsoft.com/office/drawing/2014/chart" uri="{C3380CC4-5D6E-409C-BE32-E72D297353CC}">
              <c16:uniqueId val="{00000001-B54F-47F7-9C73-776ECC3BE07C}"/>
            </c:ext>
          </c:extLst>
        </c:ser>
        <c:dLbls>
          <c:showLegendKey val="0"/>
          <c:showVal val="0"/>
          <c:showCatName val="0"/>
          <c:showSerName val="0"/>
          <c:showPercent val="0"/>
          <c:showBubbleSize val="0"/>
        </c:dLbls>
        <c:gapWidth val="150"/>
        <c:shape val="box"/>
        <c:axId val="476513696"/>
        <c:axId val="476514088"/>
        <c:axId val="0"/>
      </c:bar3DChart>
      <c:catAx>
        <c:axId val="4765136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SV"/>
                  <a:t>Productos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76514088"/>
        <c:crosses val="autoZero"/>
        <c:auto val="1"/>
        <c:lblAlgn val="ctr"/>
        <c:lblOffset val="100"/>
        <c:noMultiLvlLbl val="0"/>
      </c:catAx>
      <c:valAx>
        <c:axId val="4765140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SV"/>
                  <a:t>%</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765136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GT"/>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9 </a:t>
            </a:r>
            <a:r>
              <a:rPr lang="es-ES" sz="1400" b="0" i="0" u="none" strike="noStrike" baseline="0">
                <a:effectLst/>
              </a:rPr>
              <a:t>bh-MBT</a:t>
            </a:r>
            <a:r>
              <a:rPr lang="es-SV" baseline="0"/>
              <a:t> Actividad de la mujer en c</a:t>
            </a:r>
            <a:r>
              <a:rPr lang="es-SV"/>
              <a:t>ultivos anuales (hortalizas) Cercos vivos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SAF'!$A$43:$D$43</c:f>
              <c:strCache>
                <c:ptCount val="4"/>
                <c:pt idx="0">
                  <c:v>9</c:v>
                </c:pt>
                <c:pt idx="1">
                  <c:v>bs-MBT</c:v>
                </c:pt>
                <c:pt idx="2">
                  <c:v>Cultivos anuales (hortalizas)</c:v>
                </c:pt>
                <c:pt idx="3">
                  <c:v>Cercos vivos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SAF'!$E$42:$O$42</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SAF'!$E$43:$O$43</c:f>
              <c:numCache>
                <c:formatCode>General</c:formatCode>
                <c:ptCount val="11"/>
                <c:pt idx="0">
                  <c:v>3</c:v>
                </c:pt>
                <c:pt idx="1">
                  <c:v>0</c:v>
                </c:pt>
                <c:pt idx="2">
                  <c:v>2</c:v>
                </c:pt>
                <c:pt idx="3">
                  <c:v>1</c:v>
                </c:pt>
                <c:pt idx="4">
                  <c:v>1</c:v>
                </c:pt>
                <c:pt idx="5">
                  <c:v>2</c:v>
                </c:pt>
                <c:pt idx="6">
                  <c:v>0</c:v>
                </c:pt>
                <c:pt idx="7">
                  <c:v>3</c:v>
                </c:pt>
                <c:pt idx="8">
                  <c:v>0</c:v>
                </c:pt>
                <c:pt idx="9">
                  <c:v>2</c:v>
                </c:pt>
                <c:pt idx="10">
                  <c:v>4</c:v>
                </c:pt>
              </c:numCache>
            </c:numRef>
          </c:val>
          <c:extLst>
            <c:ext xmlns:c16="http://schemas.microsoft.com/office/drawing/2014/chart" uri="{C3380CC4-5D6E-409C-BE32-E72D297353CC}">
              <c16:uniqueId val="{00000000-CF53-493B-96CF-84D1AFF6F3C7}"/>
            </c:ext>
          </c:extLst>
        </c:ser>
        <c:dLbls>
          <c:showLegendKey val="0"/>
          <c:showVal val="0"/>
          <c:showCatName val="0"/>
          <c:showSerName val="0"/>
          <c:showPercent val="0"/>
          <c:showBubbleSize val="0"/>
        </c:dLbls>
        <c:axId val="711255424"/>
        <c:axId val="711253072"/>
      </c:radarChart>
      <c:catAx>
        <c:axId val="71125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3072"/>
        <c:crosses val="autoZero"/>
        <c:auto val="1"/>
        <c:lblAlgn val="ctr"/>
        <c:lblOffset val="100"/>
        <c:noMultiLvlLbl val="0"/>
      </c:catAx>
      <c:valAx>
        <c:axId val="711253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MID9 </a:t>
            </a:r>
            <a:r>
              <a:rPr lang="en-US" dirty="0" err="1"/>
              <a:t>Cultivos</a:t>
            </a:r>
            <a:r>
              <a:rPr lang="en-US" dirty="0"/>
              <a:t> </a:t>
            </a:r>
            <a:r>
              <a:rPr lang="en-US" dirty="0" err="1"/>
              <a:t>anuales</a:t>
            </a:r>
            <a:r>
              <a:rPr lang="en-US" dirty="0"/>
              <a:t> (</a:t>
            </a:r>
            <a:r>
              <a:rPr lang="en-US" dirty="0" err="1"/>
              <a:t>hortalizas</a:t>
            </a:r>
            <a:r>
              <a:rPr lang="en-US" dirty="0"/>
              <a:t>) </a:t>
            </a:r>
            <a:r>
              <a:rPr lang="en-US" dirty="0" err="1"/>
              <a:t>Cercos</a:t>
            </a:r>
            <a:r>
              <a:rPr lang="en-US" dirty="0"/>
              <a:t> </a:t>
            </a:r>
            <a:r>
              <a:rPr lang="en-US" dirty="0" err="1"/>
              <a:t>vivos</a:t>
            </a:r>
            <a:r>
              <a:rPr lang="en-US" dirty="0"/>
              <a:t>; </a:t>
            </a:r>
            <a:r>
              <a:rPr lang="en-US" dirty="0" err="1"/>
              <a:t>Hortalizas</a:t>
            </a:r>
            <a:r>
              <a:rPr lang="en-US" dirty="0"/>
              <a:t> </a:t>
            </a:r>
            <a:r>
              <a:rPr lang="en-US" dirty="0" err="1"/>
              <a:t>diversas</a:t>
            </a:r>
            <a:r>
              <a:rPr lang="en-US" baseline="0" dirty="0"/>
              <a:t> y </a:t>
            </a:r>
            <a:r>
              <a:rPr lang="en-US" i="1" dirty="0"/>
              <a:t>Sambucus sp.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manualLayout>
          <c:layoutTarget val="inner"/>
          <c:xMode val="edge"/>
          <c:yMode val="edge"/>
          <c:x val="0.3337456843868542"/>
          <c:y val="0.32987096508224428"/>
          <c:w val="0.33250863122629154"/>
          <c:h val="0.5630015253328936"/>
        </c:manualLayout>
      </c:layout>
      <c:radarChart>
        <c:radarStyle val="marker"/>
        <c:varyColors val="0"/>
        <c:ser>
          <c:idx val="0"/>
          <c:order val="0"/>
          <c:tx>
            <c:strRef>
              <c:f>Hoja1!$B$23:$G$23</c:f>
              <c:strCache>
                <c:ptCount val="6"/>
                <c:pt idx="0">
                  <c:v>9</c:v>
                </c:pt>
                <c:pt idx="1">
                  <c:v>bs-MBT</c:v>
                </c:pt>
                <c:pt idx="2">
                  <c:v>Cultivos anuales (hortalizas)</c:v>
                </c:pt>
                <c:pt idx="3">
                  <c:v>Cercos vivos</c:v>
                </c:pt>
                <c:pt idx="4">
                  <c:v>Hortalizas diversas;</c:v>
                </c:pt>
                <c:pt idx="5">
                  <c:v>Sambucus sp.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Hoja1!$H$22:$V$22</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Hoja1!$H$23:$V$23</c:f>
              <c:numCache>
                <c:formatCode>General</c:formatCode>
                <c:ptCount val="15"/>
                <c:pt idx="0">
                  <c:v>2</c:v>
                </c:pt>
                <c:pt idx="1">
                  <c:v>2</c:v>
                </c:pt>
                <c:pt idx="2">
                  <c:v>2</c:v>
                </c:pt>
                <c:pt idx="3">
                  <c:v>1</c:v>
                </c:pt>
                <c:pt idx="4">
                  <c:v>2</c:v>
                </c:pt>
                <c:pt idx="5">
                  <c:v>3</c:v>
                </c:pt>
                <c:pt idx="6">
                  <c:v>4</c:v>
                </c:pt>
                <c:pt idx="7">
                  <c:v>1</c:v>
                </c:pt>
                <c:pt idx="8">
                  <c:v>1</c:v>
                </c:pt>
                <c:pt idx="9">
                  <c:v>3</c:v>
                </c:pt>
                <c:pt idx="10">
                  <c:v>2</c:v>
                </c:pt>
                <c:pt idx="11">
                  <c:v>2</c:v>
                </c:pt>
                <c:pt idx="12">
                  <c:v>3</c:v>
                </c:pt>
                <c:pt idx="13">
                  <c:v>4</c:v>
                </c:pt>
                <c:pt idx="14">
                  <c:v>4</c:v>
                </c:pt>
              </c:numCache>
            </c:numRef>
          </c:val>
          <c:extLst>
            <c:ext xmlns:c16="http://schemas.microsoft.com/office/drawing/2014/chart" uri="{C3380CC4-5D6E-409C-BE32-E72D297353CC}">
              <c16:uniqueId val="{00000000-30AF-4F56-A243-5F9AEA1AEF75}"/>
            </c:ext>
          </c:extLst>
        </c:ser>
        <c:dLbls>
          <c:showLegendKey val="0"/>
          <c:showVal val="0"/>
          <c:showCatName val="0"/>
          <c:showSerName val="0"/>
          <c:showPercent val="0"/>
          <c:showBubbleSize val="0"/>
        </c:dLbls>
        <c:axId val="698108320"/>
        <c:axId val="698106752"/>
      </c:radarChart>
      <c:catAx>
        <c:axId val="69810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698106752"/>
        <c:crosses val="autoZero"/>
        <c:auto val="1"/>
        <c:lblAlgn val="ctr"/>
        <c:lblOffset val="100"/>
        <c:noMultiLvlLbl val="0"/>
      </c:catAx>
      <c:valAx>
        <c:axId val="6981067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698108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9 </a:t>
            </a:r>
            <a:r>
              <a:rPr lang="es-ES" sz="1400" b="0" i="0" u="none" strike="noStrike" baseline="0">
                <a:effectLst/>
              </a:rPr>
              <a:t>bh-MBT</a:t>
            </a:r>
            <a:r>
              <a:rPr lang="es-SV" baseline="0"/>
              <a:t> Actividad de la mujer en c</a:t>
            </a:r>
            <a:r>
              <a:rPr lang="es-SV"/>
              <a:t>ultivos anuales (hortalizas) Cercos vivos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dLbls>
          <c:showLegendKey val="0"/>
          <c:showVal val="0"/>
          <c:showCatName val="0"/>
          <c:showSerName val="0"/>
          <c:showPercent val="0"/>
          <c:showBubbleSize val="0"/>
        </c:dLbls>
        <c:axId val="711255424"/>
        <c:axId val="711253072"/>
      </c:radarChart>
      <c:catAx>
        <c:axId val="71125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3072"/>
        <c:crosses val="autoZero"/>
        <c:auto val="1"/>
        <c:lblAlgn val="ctr"/>
        <c:lblOffset val="100"/>
        <c:noMultiLvlLbl val="0"/>
      </c:catAx>
      <c:valAx>
        <c:axId val="711253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10 bs-MBT Actividad</a:t>
            </a:r>
            <a:r>
              <a:rPr lang="es-SV" baseline="0"/>
              <a:t> de la mujer en c</a:t>
            </a:r>
            <a:r>
              <a:rPr lang="es-SV"/>
              <a:t>ultivos perennes (frutales)  Árboles en contorno</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SAF'!$A$45:$D$45</c:f>
              <c:strCache>
                <c:ptCount val="4"/>
                <c:pt idx="0">
                  <c:v>10</c:v>
                </c:pt>
                <c:pt idx="1">
                  <c:v>bs-MBT</c:v>
                </c:pt>
                <c:pt idx="2">
                  <c:v>Cultivos perennes (frutales) </c:v>
                </c:pt>
                <c:pt idx="3">
                  <c:v>Árboles en contorno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SAF'!$E$44:$O$44</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SAF'!$E$45:$O$45</c:f>
              <c:numCache>
                <c:formatCode>General</c:formatCode>
                <c:ptCount val="11"/>
                <c:pt idx="0">
                  <c:v>3</c:v>
                </c:pt>
                <c:pt idx="1">
                  <c:v>0</c:v>
                </c:pt>
                <c:pt idx="2">
                  <c:v>2</c:v>
                </c:pt>
                <c:pt idx="3">
                  <c:v>0</c:v>
                </c:pt>
                <c:pt idx="4">
                  <c:v>0</c:v>
                </c:pt>
                <c:pt idx="5">
                  <c:v>0</c:v>
                </c:pt>
                <c:pt idx="6">
                  <c:v>0</c:v>
                </c:pt>
                <c:pt idx="7">
                  <c:v>3</c:v>
                </c:pt>
                <c:pt idx="8">
                  <c:v>5</c:v>
                </c:pt>
                <c:pt idx="9">
                  <c:v>0</c:v>
                </c:pt>
                <c:pt idx="10">
                  <c:v>1</c:v>
                </c:pt>
              </c:numCache>
            </c:numRef>
          </c:val>
          <c:extLst>
            <c:ext xmlns:c16="http://schemas.microsoft.com/office/drawing/2014/chart" uri="{C3380CC4-5D6E-409C-BE32-E72D297353CC}">
              <c16:uniqueId val="{00000000-E9C7-4CF3-9A59-18EF9727D377}"/>
            </c:ext>
          </c:extLst>
        </c:ser>
        <c:dLbls>
          <c:showLegendKey val="0"/>
          <c:showVal val="0"/>
          <c:showCatName val="0"/>
          <c:showSerName val="0"/>
          <c:showPercent val="0"/>
          <c:showBubbleSize val="0"/>
        </c:dLbls>
        <c:axId val="476758696"/>
        <c:axId val="476759088"/>
      </c:radarChart>
      <c:catAx>
        <c:axId val="476758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76759088"/>
        <c:crosses val="autoZero"/>
        <c:auto val="1"/>
        <c:lblAlgn val="ctr"/>
        <c:lblOffset val="100"/>
        <c:noMultiLvlLbl val="0"/>
      </c:catAx>
      <c:valAx>
        <c:axId val="476759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76758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MID10 Cultivos perennes (frutales)  Árboles en contorno; </a:t>
            </a:r>
            <a:r>
              <a:rPr lang="en-US" i="1"/>
              <a:t>Persea americana</a:t>
            </a:r>
            <a:r>
              <a:rPr lang="en-US" baseline="0"/>
              <a:t> y</a:t>
            </a:r>
            <a:r>
              <a:rPr lang="en-US"/>
              <a:t>  </a:t>
            </a:r>
            <a:r>
              <a:rPr lang="en-US" i="1"/>
              <a:t>Pinus sp.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Hoja1!$B$25:$G$25</c:f>
              <c:strCache>
                <c:ptCount val="6"/>
                <c:pt idx="0">
                  <c:v>10</c:v>
                </c:pt>
                <c:pt idx="2">
                  <c:v>Cultivos perennes (frutales) </c:v>
                </c:pt>
                <c:pt idx="3">
                  <c:v>Árboles en contorno</c:v>
                </c:pt>
                <c:pt idx="4">
                  <c:v>Persea americana;</c:v>
                </c:pt>
                <c:pt idx="5">
                  <c:v> Pinus sp.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Hoja1!$H$24:$V$24</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Hoja1!$H$25:$V$25</c:f>
              <c:numCache>
                <c:formatCode>General</c:formatCode>
                <c:ptCount val="15"/>
                <c:pt idx="0">
                  <c:v>2</c:v>
                </c:pt>
                <c:pt idx="1">
                  <c:v>2</c:v>
                </c:pt>
                <c:pt idx="2">
                  <c:v>1</c:v>
                </c:pt>
                <c:pt idx="3">
                  <c:v>1</c:v>
                </c:pt>
                <c:pt idx="4">
                  <c:v>2</c:v>
                </c:pt>
                <c:pt idx="5">
                  <c:v>1</c:v>
                </c:pt>
                <c:pt idx="6">
                  <c:v>5</c:v>
                </c:pt>
                <c:pt idx="7">
                  <c:v>1</c:v>
                </c:pt>
                <c:pt idx="8">
                  <c:v>1</c:v>
                </c:pt>
                <c:pt idx="9">
                  <c:v>3</c:v>
                </c:pt>
                <c:pt idx="10">
                  <c:v>5</c:v>
                </c:pt>
                <c:pt idx="11">
                  <c:v>4</c:v>
                </c:pt>
                <c:pt idx="12">
                  <c:v>4</c:v>
                </c:pt>
                <c:pt idx="13">
                  <c:v>4</c:v>
                </c:pt>
                <c:pt idx="14">
                  <c:v>5</c:v>
                </c:pt>
              </c:numCache>
            </c:numRef>
          </c:val>
          <c:extLst>
            <c:ext xmlns:c16="http://schemas.microsoft.com/office/drawing/2014/chart" uri="{C3380CC4-5D6E-409C-BE32-E72D297353CC}">
              <c16:uniqueId val="{00000000-6AF0-450B-AADD-6794540D8FE8}"/>
            </c:ext>
          </c:extLst>
        </c:ser>
        <c:dLbls>
          <c:showLegendKey val="0"/>
          <c:showVal val="0"/>
          <c:showCatName val="0"/>
          <c:showSerName val="0"/>
          <c:showPercent val="0"/>
          <c:showBubbleSize val="0"/>
        </c:dLbls>
        <c:axId val="406233184"/>
        <c:axId val="406233576"/>
      </c:radarChart>
      <c:catAx>
        <c:axId val="40623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06233576"/>
        <c:crosses val="autoZero"/>
        <c:auto val="1"/>
        <c:lblAlgn val="ctr"/>
        <c:lblOffset val="100"/>
        <c:noMultiLvlLbl val="0"/>
      </c:catAx>
      <c:valAx>
        <c:axId val="406233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06233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9 </a:t>
            </a:r>
            <a:r>
              <a:rPr lang="es-ES" sz="1400" b="0" i="0" u="none" strike="noStrike" baseline="0">
                <a:effectLst/>
              </a:rPr>
              <a:t>bh-MBT</a:t>
            </a:r>
            <a:r>
              <a:rPr lang="es-SV" baseline="0"/>
              <a:t> Actividad de la mujer en c</a:t>
            </a:r>
            <a:r>
              <a:rPr lang="es-SV"/>
              <a:t>ultivos anuales (hortalizas) Cercos vivos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dLbls>
          <c:showLegendKey val="0"/>
          <c:showVal val="0"/>
          <c:showCatName val="0"/>
          <c:showSerName val="0"/>
          <c:showPercent val="0"/>
          <c:showBubbleSize val="0"/>
        </c:dLbls>
        <c:axId val="711255424"/>
        <c:axId val="711253072"/>
      </c:radarChart>
      <c:catAx>
        <c:axId val="71125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3072"/>
        <c:crosses val="autoZero"/>
        <c:auto val="1"/>
        <c:lblAlgn val="ctr"/>
        <c:lblOffset val="100"/>
        <c:noMultiLvlLbl val="0"/>
      </c:catAx>
      <c:valAx>
        <c:axId val="711253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11 </a:t>
            </a:r>
            <a:r>
              <a:rPr lang="es-ES" sz="1400" b="0" i="0" u="none" strike="noStrike" baseline="0">
                <a:effectLst/>
              </a:rPr>
              <a:t>bh-MBT</a:t>
            </a:r>
            <a:r>
              <a:rPr lang="es-SV"/>
              <a:t> Actividad</a:t>
            </a:r>
            <a:r>
              <a:rPr lang="es-SV" baseline="0"/>
              <a:t> de la mujer en ciltivos perennes con á</a:t>
            </a:r>
            <a:r>
              <a:rPr lang="es-SV"/>
              <a:t>rboles intercalados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SAF'!$A$47:$D$47</c:f>
              <c:strCache>
                <c:ptCount val="4"/>
                <c:pt idx="0">
                  <c:v>11</c:v>
                </c:pt>
                <c:pt idx="1">
                  <c:v>bs-MBT</c:v>
                </c:pt>
                <c:pt idx="3">
                  <c:v>Árboles intercalados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SAF'!$E$46:$O$46</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SAF'!$E$47:$O$47</c:f>
              <c:numCache>
                <c:formatCode>General</c:formatCode>
                <c:ptCount val="11"/>
                <c:pt idx="0">
                  <c:v>3</c:v>
                </c:pt>
                <c:pt idx="1">
                  <c:v>2</c:v>
                </c:pt>
                <c:pt idx="2">
                  <c:v>4</c:v>
                </c:pt>
                <c:pt idx="3">
                  <c:v>4</c:v>
                </c:pt>
                <c:pt idx="4">
                  <c:v>4</c:v>
                </c:pt>
                <c:pt idx="5">
                  <c:v>4</c:v>
                </c:pt>
                <c:pt idx="6">
                  <c:v>4</c:v>
                </c:pt>
                <c:pt idx="7">
                  <c:v>5</c:v>
                </c:pt>
                <c:pt idx="8">
                  <c:v>5</c:v>
                </c:pt>
                <c:pt idx="9">
                  <c:v>5</c:v>
                </c:pt>
                <c:pt idx="10">
                  <c:v>5</c:v>
                </c:pt>
              </c:numCache>
            </c:numRef>
          </c:val>
          <c:extLst>
            <c:ext xmlns:c16="http://schemas.microsoft.com/office/drawing/2014/chart" uri="{C3380CC4-5D6E-409C-BE32-E72D297353CC}">
              <c16:uniqueId val="{00000000-BC60-4784-97EF-6770F0129D8D}"/>
            </c:ext>
          </c:extLst>
        </c:ser>
        <c:dLbls>
          <c:showLegendKey val="0"/>
          <c:showVal val="0"/>
          <c:showCatName val="0"/>
          <c:showSerName val="0"/>
          <c:showPercent val="0"/>
          <c:showBubbleSize val="0"/>
        </c:dLbls>
        <c:axId val="711067344"/>
        <c:axId val="711068128"/>
      </c:radarChart>
      <c:catAx>
        <c:axId val="71106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068128"/>
        <c:crosses val="autoZero"/>
        <c:auto val="1"/>
        <c:lblAlgn val="ctr"/>
        <c:lblOffset val="100"/>
        <c:noMultiLvlLbl val="0"/>
      </c:catAx>
      <c:valAx>
        <c:axId val="711068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0673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MID11 Cultivo perennes (frutales)</a:t>
            </a:r>
            <a:r>
              <a:rPr lang="en-US" baseline="0"/>
              <a:t> con </a:t>
            </a:r>
            <a:r>
              <a:rPr lang="en-US"/>
              <a:t>Árboles intercalados; Manzana o durazno</a:t>
            </a:r>
            <a:r>
              <a:rPr lang="en-US" baseline="0"/>
              <a:t> y </a:t>
            </a:r>
            <a:r>
              <a:rPr lang="en-US" i="1"/>
              <a:t>Abies guatemalensis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Hoja1!$B$27:$G$27</c:f>
              <c:strCache>
                <c:ptCount val="6"/>
                <c:pt idx="0">
                  <c:v>11</c:v>
                </c:pt>
                <c:pt idx="3">
                  <c:v>Árboles intercalados</c:v>
                </c:pt>
                <c:pt idx="4">
                  <c:v>Manzana o durazno;</c:v>
                </c:pt>
                <c:pt idx="5">
                  <c:v>Abies guatemalensis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Hoja1!$H$26:$V$26</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Hoja1!$H$27:$V$27</c:f>
              <c:numCache>
                <c:formatCode>General</c:formatCode>
                <c:ptCount val="15"/>
                <c:pt idx="0">
                  <c:v>2</c:v>
                </c:pt>
                <c:pt idx="1">
                  <c:v>2</c:v>
                </c:pt>
                <c:pt idx="2">
                  <c:v>2</c:v>
                </c:pt>
                <c:pt idx="3">
                  <c:v>1</c:v>
                </c:pt>
                <c:pt idx="4">
                  <c:v>1</c:v>
                </c:pt>
                <c:pt idx="5">
                  <c:v>0</c:v>
                </c:pt>
                <c:pt idx="6">
                  <c:v>5</c:v>
                </c:pt>
                <c:pt idx="7">
                  <c:v>1</c:v>
                </c:pt>
                <c:pt idx="8">
                  <c:v>1</c:v>
                </c:pt>
                <c:pt idx="9">
                  <c:v>3</c:v>
                </c:pt>
                <c:pt idx="10">
                  <c:v>3</c:v>
                </c:pt>
                <c:pt idx="11">
                  <c:v>3</c:v>
                </c:pt>
                <c:pt idx="12">
                  <c:v>4</c:v>
                </c:pt>
                <c:pt idx="13">
                  <c:v>4</c:v>
                </c:pt>
                <c:pt idx="14">
                  <c:v>4</c:v>
                </c:pt>
              </c:numCache>
            </c:numRef>
          </c:val>
          <c:extLst>
            <c:ext xmlns:c16="http://schemas.microsoft.com/office/drawing/2014/chart" uri="{C3380CC4-5D6E-409C-BE32-E72D297353CC}">
              <c16:uniqueId val="{00000000-45CD-4642-BB2E-4643F648595D}"/>
            </c:ext>
          </c:extLst>
        </c:ser>
        <c:dLbls>
          <c:showLegendKey val="0"/>
          <c:showVal val="0"/>
          <c:showCatName val="0"/>
          <c:showSerName val="0"/>
          <c:showPercent val="0"/>
          <c:showBubbleSize val="0"/>
        </c:dLbls>
        <c:axId val="406233968"/>
        <c:axId val="406234360"/>
      </c:radarChart>
      <c:catAx>
        <c:axId val="40623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06234360"/>
        <c:crosses val="autoZero"/>
        <c:auto val="1"/>
        <c:lblAlgn val="ctr"/>
        <c:lblOffset val="100"/>
        <c:noMultiLvlLbl val="0"/>
      </c:catAx>
      <c:valAx>
        <c:axId val="406234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06233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9 </a:t>
            </a:r>
            <a:r>
              <a:rPr lang="es-ES" sz="1400" b="0" i="0" u="none" strike="noStrike" baseline="0">
                <a:effectLst/>
              </a:rPr>
              <a:t>bh-MBT</a:t>
            </a:r>
            <a:r>
              <a:rPr lang="es-SV" baseline="0"/>
              <a:t> Actividad de la mujer en c</a:t>
            </a:r>
            <a:r>
              <a:rPr lang="es-SV"/>
              <a:t>ultivos anuales (hortalizas) Cercos vivos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dLbls>
          <c:showLegendKey val="0"/>
          <c:showVal val="0"/>
          <c:showCatName val="0"/>
          <c:showSerName val="0"/>
          <c:showPercent val="0"/>
          <c:showBubbleSize val="0"/>
        </c:dLbls>
        <c:axId val="711255424"/>
        <c:axId val="711253072"/>
      </c:radarChart>
      <c:catAx>
        <c:axId val="71125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3072"/>
        <c:crosses val="autoZero"/>
        <c:auto val="1"/>
        <c:lblAlgn val="ctr"/>
        <c:lblOffset val="100"/>
        <c:noMultiLvlLbl val="0"/>
      </c:catAx>
      <c:valAx>
        <c:axId val="711253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12 </a:t>
            </a:r>
            <a:r>
              <a:rPr lang="es-ES" sz="1400" b="0" i="0" u="none" strike="noStrike" baseline="0">
                <a:effectLst/>
              </a:rPr>
              <a:t>bmh-MT</a:t>
            </a:r>
            <a:r>
              <a:rPr lang="es-SV"/>
              <a:t> Actividad</a:t>
            </a:r>
            <a:r>
              <a:rPr lang="es-SV" baseline="0"/>
              <a:t> de la mujer en S. s</a:t>
            </a:r>
            <a:r>
              <a:rPr lang="es-SV"/>
              <a:t>ilvopastoril (ovejas) Bosque</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SAF'!$A$49:$D$49</c:f>
              <c:strCache>
                <c:ptCount val="4"/>
                <c:pt idx="0">
                  <c:v>12</c:v>
                </c:pt>
                <c:pt idx="1">
                  <c:v>bs-MBT</c:v>
                </c:pt>
                <c:pt idx="2">
                  <c:v>Silvopastoril (ovejas)</c:v>
                </c:pt>
                <c:pt idx="3">
                  <c:v>Bosque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SAF'!$E$48:$O$48</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SAF'!$E$49:$O$49</c:f>
              <c:numCache>
                <c:formatCode>General</c:formatCode>
                <c:ptCount val="11"/>
                <c:pt idx="0">
                  <c:v>0</c:v>
                </c:pt>
                <c:pt idx="1">
                  <c:v>0</c:v>
                </c:pt>
                <c:pt idx="2">
                  <c:v>0</c:v>
                </c:pt>
                <c:pt idx="3">
                  <c:v>0</c:v>
                </c:pt>
                <c:pt idx="4">
                  <c:v>0</c:v>
                </c:pt>
                <c:pt idx="5">
                  <c:v>0</c:v>
                </c:pt>
                <c:pt idx="6">
                  <c:v>2</c:v>
                </c:pt>
                <c:pt idx="7">
                  <c:v>0</c:v>
                </c:pt>
                <c:pt idx="8">
                  <c:v>0</c:v>
                </c:pt>
                <c:pt idx="9">
                  <c:v>5</c:v>
                </c:pt>
                <c:pt idx="10">
                  <c:v>5</c:v>
                </c:pt>
              </c:numCache>
            </c:numRef>
          </c:val>
          <c:extLst>
            <c:ext xmlns:c16="http://schemas.microsoft.com/office/drawing/2014/chart" uri="{C3380CC4-5D6E-409C-BE32-E72D297353CC}">
              <c16:uniqueId val="{00000000-F4DC-4A92-8C6D-A0942BFBEC02}"/>
            </c:ext>
          </c:extLst>
        </c:ser>
        <c:dLbls>
          <c:showLegendKey val="0"/>
          <c:showVal val="0"/>
          <c:showCatName val="0"/>
          <c:showSerName val="0"/>
          <c:showPercent val="0"/>
          <c:showBubbleSize val="0"/>
        </c:dLbls>
        <c:axId val="711066560"/>
        <c:axId val="711069304"/>
      </c:radarChart>
      <c:catAx>
        <c:axId val="711066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069304"/>
        <c:crosses val="autoZero"/>
        <c:auto val="1"/>
        <c:lblAlgn val="ctr"/>
        <c:lblOffset val="100"/>
        <c:noMultiLvlLbl val="0"/>
      </c:catAx>
      <c:valAx>
        <c:axId val="7110693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066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vert="horz"/>
        <a:lstStyle/>
        <a:p>
          <a:pPr>
            <a:defRPr/>
          </a:pPr>
          <a:endParaRPr lang="es-G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055632872246524E-2"/>
          <c:y val="0.2184480071916427"/>
          <c:w val="0.81388888888888888"/>
          <c:h val="0.65757545931758532"/>
        </c:manualLayout>
      </c:layout>
      <c:pie3DChart>
        <c:varyColors val="1"/>
        <c:ser>
          <c:idx val="0"/>
          <c:order val="0"/>
          <c:tx>
            <c:strRef>
              <c:f>Hoja1!$B$32</c:f>
              <c:strCache>
                <c:ptCount val="1"/>
                <c:pt idx="0">
                  <c:v>% de cada tipo de finca</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D9D6-4A44-B735-26A9C5968AC2}"/>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D9D6-4A44-B735-26A9C5968AC2}"/>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D9D6-4A44-B735-26A9C5968AC2}"/>
              </c:ext>
            </c:extLst>
          </c:dPt>
          <c:dLbls>
            <c:spPr>
              <a:noFill/>
              <a:ln>
                <a:noFill/>
              </a:ln>
              <a:effectLst/>
            </c:spPr>
            <c:txPr>
              <a:bodyPr rot="0" vert="horz"/>
              <a:lstStyle/>
              <a:p>
                <a:pPr>
                  <a:defRPr/>
                </a:pPr>
                <a:endParaRPr lang="es-GT"/>
              </a:p>
            </c:txPr>
            <c:showLegendKey val="0"/>
            <c:showVal val="0"/>
            <c:showCatName val="1"/>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15:layout/>
              </c:ext>
            </c:extLst>
          </c:dLbls>
          <c:cat>
            <c:strRef>
              <c:f>Hoja1!$A$33:$A$35</c:f>
              <c:strCache>
                <c:ptCount val="3"/>
                <c:pt idx="0">
                  <c:v>Minifundio</c:v>
                </c:pt>
                <c:pt idx="1">
                  <c:v>Latifundio</c:v>
                </c:pt>
                <c:pt idx="2">
                  <c:v>Familiar</c:v>
                </c:pt>
              </c:strCache>
            </c:strRef>
          </c:cat>
          <c:val>
            <c:numRef>
              <c:f>Hoja1!$B$33:$B$35</c:f>
              <c:numCache>
                <c:formatCode>General</c:formatCode>
                <c:ptCount val="3"/>
                <c:pt idx="0">
                  <c:v>42</c:v>
                </c:pt>
                <c:pt idx="1">
                  <c:v>33</c:v>
                </c:pt>
                <c:pt idx="2">
                  <c:v>25</c:v>
                </c:pt>
              </c:numCache>
            </c:numRef>
          </c:val>
          <c:extLst>
            <c:ext xmlns:c16="http://schemas.microsoft.com/office/drawing/2014/chart" uri="{C3380CC4-5D6E-409C-BE32-E72D297353CC}">
              <c16:uniqueId val="{00000006-D9D6-4A44-B735-26A9C5968AC2}"/>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pPr>
      <a:endParaRPr lang="es-GT"/>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MID12 Silvopastoril (ovejas) Bosque; Lana</a:t>
            </a:r>
            <a:r>
              <a:rPr lang="en-US" baseline="0"/>
              <a:t> y</a:t>
            </a:r>
            <a:r>
              <a:rPr lang="en-US"/>
              <a:t> </a:t>
            </a:r>
            <a:r>
              <a:rPr lang="en-US" i="1"/>
              <a:t>Pinus sp.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Hoja1!$B$29:$G$29</c:f>
              <c:strCache>
                <c:ptCount val="6"/>
                <c:pt idx="0">
                  <c:v>12</c:v>
                </c:pt>
                <c:pt idx="2">
                  <c:v>Silvopastoril (ovejas)</c:v>
                </c:pt>
                <c:pt idx="3">
                  <c:v>Bosque</c:v>
                </c:pt>
                <c:pt idx="4">
                  <c:v>Lana;</c:v>
                </c:pt>
                <c:pt idx="5">
                  <c:v>Pinus sp.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Hoja1!$H$28:$V$28</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Hoja1!$H$29:$V$29</c:f>
              <c:numCache>
                <c:formatCode>General</c:formatCode>
                <c:ptCount val="15"/>
                <c:pt idx="0">
                  <c:v>5</c:v>
                </c:pt>
                <c:pt idx="1">
                  <c:v>5</c:v>
                </c:pt>
                <c:pt idx="2">
                  <c:v>5</c:v>
                </c:pt>
                <c:pt idx="3">
                  <c:v>5</c:v>
                </c:pt>
                <c:pt idx="4">
                  <c:v>5</c:v>
                </c:pt>
                <c:pt idx="5">
                  <c:v>0</c:v>
                </c:pt>
                <c:pt idx="6">
                  <c:v>2</c:v>
                </c:pt>
                <c:pt idx="7">
                  <c:v>5</c:v>
                </c:pt>
                <c:pt idx="8">
                  <c:v>5</c:v>
                </c:pt>
                <c:pt idx="9">
                  <c:v>5</c:v>
                </c:pt>
                <c:pt idx="10">
                  <c:v>5</c:v>
                </c:pt>
                <c:pt idx="11">
                  <c:v>5</c:v>
                </c:pt>
                <c:pt idx="12">
                  <c:v>4</c:v>
                </c:pt>
                <c:pt idx="13">
                  <c:v>3</c:v>
                </c:pt>
                <c:pt idx="14">
                  <c:v>5</c:v>
                </c:pt>
              </c:numCache>
            </c:numRef>
          </c:val>
          <c:extLst>
            <c:ext xmlns:c16="http://schemas.microsoft.com/office/drawing/2014/chart" uri="{C3380CC4-5D6E-409C-BE32-E72D297353CC}">
              <c16:uniqueId val="{00000000-831E-4597-A384-A8FF5D38924A}"/>
            </c:ext>
          </c:extLst>
        </c:ser>
        <c:dLbls>
          <c:showLegendKey val="0"/>
          <c:showVal val="0"/>
          <c:showCatName val="0"/>
          <c:showSerName val="0"/>
          <c:showPercent val="0"/>
          <c:showBubbleSize val="0"/>
        </c:dLbls>
        <c:axId val="708626896"/>
        <c:axId val="708629248"/>
      </c:radarChart>
      <c:catAx>
        <c:axId val="708626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08629248"/>
        <c:crosses val="autoZero"/>
        <c:auto val="1"/>
        <c:lblAlgn val="ctr"/>
        <c:lblOffset val="100"/>
        <c:noMultiLvlLbl val="0"/>
      </c:catAx>
      <c:valAx>
        <c:axId val="708629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08626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9 </a:t>
            </a:r>
            <a:r>
              <a:rPr lang="es-ES" sz="1400" b="0" i="0" u="none" strike="noStrike" baseline="0">
                <a:effectLst/>
              </a:rPr>
              <a:t>bh-MBT</a:t>
            </a:r>
            <a:r>
              <a:rPr lang="es-SV" baseline="0"/>
              <a:t> Actividad de la mujer en c</a:t>
            </a:r>
            <a:r>
              <a:rPr lang="es-SV"/>
              <a:t>ultivos anuales (hortalizas) Cercos vivos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dLbls>
          <c:showLegendKey val="0"/>
          <c:showVal val="0"/>
          <c:showCatName val="0"/>
          <c:showSerName val="0"/>
          <c:showPercent val="0"/>
          <c:showBubbleSize val="0"/>
        </c:dLbls>
        <c:axId val="711255424"/>
        <c:axId val="711253072"/>
      </c:radarChart>
      <c:catAx>
        <c:axId val="71125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3072"/>
        <c:crosses val="autoZero"/>
        <c:auto val="1"/>
        <c:lblAlgn val="ctr"/>
        <c:lblOffset val="100"/>
        <c:noMultiLvlLbl val="0"/>
      </c:catAx>
      <c:valAx>
        <c:axId val="711253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13 </a:t>
            </a:r>
            <a:r>
              <a:rPr lang="es-ES" sz="1400" b="0" i="0" u="none" strike="noStrike" baseline="0">
                <a:effectLst/>
              </a:rPr>
              <a:t>bh-MBT</a:t>
            </a:r>
            <a:r>
              <a:rPr lang="es-SV"/>
              <a:t> Actividad</a:t>
            </a:r>
            <a:r>
              <a:rPr lang="es-SV" baseline="0"/>
              <a:t> de la mujer en c</a:t>
            </a:r>
            <a:r>
              <a:rPr lang="es-SV"/>
              <a:t>ultivos anuales (hortalizas) Taungya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SAF'!$A$51:$D$51</c:f>
              <c:strCache>
                <c:ptCount val="4"/>
                <c:pt idx="0">
                  <c:v>13</c:v>
                </c:pt>
                <c:pt idx="1">
                  <c:v>bs-MBT</c:v>
                </c:pt>
                <c:pt idx="2">
                  <c:v>Cultivos anuales (hortalizas)</c:v>
                </c:pt>
                <c:pt idx="3">
                  <c:v>Taungya</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SAF'!$E$50:$O$50</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SAF'!$E$51:$O$51</c:f>
              <c:numCache>
                <c:formatCode>General</c:formatCode>
                <c:ptCount val="11"/>
                <c:pt idx="0">
                  <c:v>0</c:v>
                </c:pt>
                <c:pt idx="1">
                  <c:v>0</c:v>
                </c:pt>
                <c:pt idx="2">
                  <c:v>2</c:v>
                </c:pt>
                <c:pt idx="3">
                  <c:v>1</c:v>
                </c:pt>
                <c:pt idx="4">
                  <c:v>1</c:v>
                </c:pt>
                <c:pt idx="5">
                  <c:v>1</c:v>
                </c:pt>
                <c:pt idx="6">
                  <c:v>1</c:v>
                </c:pt>
                <c:pt idx="7">
                  <c:v>3</c:v>
                </c:pt>
                <c:pt idx="8">
                  <c:v>0</c:v>
                </c:pt>
                <c:pt idx="9">
                  <c:v>2</c:v>
                </c:pt>
                <c:pt idx="10">
                  <c:v>3</c:v>
                </c:pt>
              </c:numCache>
            </c:numRef>
          </c:val>
          <c:extLst>
            <c:ext xmlns:c16="http://schemas.microsoft.com/office/drawing/2014/chart" uri="{C3380CC4-5D6E-409C-BE32-E72D297353CC}">
              <c16:uniqueId val="{00000000-C0F8-45F1-9E75-1BDE05B99C0D}"/>
            </c:ext>
          </c:extLst>
        </c:ser>
        <c:dLbls>
          <c:showLegendKey val="0"/>
          <c:showVal val="0"/>
          <c:showCatName val="0"/>
          <c:showSerName val="0"/>
          <c:showPercent val="0"/>
          <c:showBubbleSize val="0"/>
        </c:dLbls>
        <c:axId val="710915240"/>
        <c:axId val="710916808"/>
      </c:radarChart>
      <c:catAx>
        <c:axId val="710915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0916808"/>
        <c:crosses val="autoZero"/>
        <c:auto val="1"/>
        <c:lblAlgn val="ctr"/>
        <c:lblOffset val="100"/>
        <c:noMultiLvlLbl val="0"/>
      </c:catAx>
      <c:valAx>
        <c:axId val="710916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0915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MID13 Cultivos anuales (hortalizas) Taungya; Papa y coliflor</a:t>
            </a:r>
            <a:r>
              <a:rPr lang="en-US" baseline="0"/>
              <a:t> con </a:t>
            </a:r>
            <a:r>
              <a:rPr lang="en-US" i="1" baseline="0"/>
              <a:t>P</a:t>
            </a:r>
            <a:r>
              <a:rPr lang="en-US" i="1"/>
              <a:t>inus sp.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Hoja1!$B$31:$G$31</c:f>
              <c:strCache>
                <c:ptCount val="6"/>
                <c:pt idx="0">
                  <c:v>13</c:v>
                </c:pt>
                <c:pt idx="2">
                  <c:v>Cultivos anuales (hortalizas)</c:v>
                </c:pt>
                <c:pt idx="3">
                  <c:v>Taungya</c:v>
                </c:pt>
                <c:pt idx="4">
                  <c:v>Papa y coliflor;</c:v>
                </c:pt>
                <c:pt idx="5">
                  <c:v>Pinus sp.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Hoja1!$H$30:$V$30</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Hoja1!$H$31:$V$31</c:f>
              <c:numCache>
                <c:formatCode>General</c:formatCode>
                <c:ptCount val="15"/>
                <c:pt idx="0">
                  <c:v>3</c:v>
                </c:pt>
                <c:pt idx="1">
                  <c:v>3</c:v>
                </c:pt>
                <c:pt idx="2">
                  <c:v>1</c:v>
                </c:pt>
                <c:pt idx="3">
                  <c:v>1</c:v>
                </c:pt>
                <c:pt idx="4">
                  <c:v>2</c:v>
                </c:pt>
                <c:pt idx="5">
                  <c:v>2</c:v>
                </c:pt>
                <c:pt idx="6">
                  <c:v>5</c:v>
                </c:pt>
                <c:pt idx="7">
                  <c:v>1</c:v>
                </c:pt>
                <c:pt idx="8">
                  <c:v>1</c:v>
                </c:pt>
                <c:pt idx="9">
                  <c:v>3</c:v>
                </c:pt>
                <c:pt idx="10">
                  <c:v>4</c:v>
                </c:pt>
                <c:pt idx="11">
                  <c:v>3</c:v>
                </c:pt>
                <c:pt idx="12">
                  <c:v>2</c:v>
                </c:pt>
                <c:pt idx="13">
                  <c:v>3</c:v>
                </c:pt>
                <c:pt idx="14">
                  <c:v>3</c:v>
                </c:pt>
              </c:numCache>
            </c:numRef>
          </c:val>
          <c:extLst>
            <c:ext xmlns:c16="http://schemas.microsoft.com/office/drawing/2014/chart" uri="{C3380CC4-5D6E-409C-BE32-E72D297353CC}">
              <c16:uniqueId val="{00000000-A7B6-4095-9C73-4CD54F479FA4}"/>
            </c:ext>
          </c:extLst>
        </c:ser>
        <c:dLbls>
          <c:showLegendKey val="0"/>
          <c:showVal val="0"/>
          <c:showCatName val="0"/>
          <c:showSerName val="0"/>
          <c:showPercent val="0"/>
          <c:showBubbleSize val="0"/>
        </c:dLbls>
        <c:axId val="708627680"/>
        <c:axId val="708628464"/>
      </c:radarChart>
      <c:catAx>
        <c:axId val="708627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08628464"/>
        <c:crosses val="autoZero"/>
        <c:auto val="1"/>
        <c:lblAlgn val="ctr"/>
        <c:lblOffset val="100"/>
        <c:noMultiLvlLbl val="0"/>
      </c:catAx>
      <c:valAx>
        <c:axId val="708628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08627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9 </a:t>
            </a:r>
            <a:r>
              <a:rPr lang="es-ES" sz="1400" b="0" i="0" u="none" strike="noStrike" baseline="0">
                <a:effectLst/>
              </a:rPr>
              <a:t>bh-MBT</a:t>
            </a:r>
            <a:r>
              <a:rPr lang="es-SV" baseline="0"/>
              <a:t> Actividad de la mujer en c</a:t>
            </a:r>
            <a:r>
              <a:rPr lang="es-SV"/>
              <a:t>ultivos anuales (hortalizas) Cercos vivos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dLbls>
          <c:showLegendKey val="0"/>
          <c:showVal val="0"/>
          <c:showCatName val="0"/>
          <c:showSerName val="0"/>
          <c:showPercent val="0"/>
          <c:showBubbleSize val="0"/>
        </c:dLbls>
        <c:axId val="711255424"/>
        <c:axId val="711253072"/>
      </c:radarChart>
      <c:catAx>
        <c:axId val="711255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3072"/>
        <c:crosses val="autoZero"/>
        <c:auto val="1"/>
        <c:lblAlgn val="ctr"/>
        <c:lblOffset val="100"/>
        <c:noMultiLvlLbl val="0"/>
      </c:catAx>
      <c:valAx>
        <c:axId val="711253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1255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14 </a:t>
            </a:r>
            <a:r>
              <a:rPr lang="es-ES" sz="1400" b="0" i="0" u="none" strike="noStrike" baseline="0">
                <a:effectLst/>
              </a:rPr>
              <a:t>bh-MBT</a:t>
            </a:r>
            <a:r>
              <a:rPr lang="es-SV"/>
              <a:t> Actividad</a:t>
            </a:r>
            <a:r>
              <a:rPr lang="es-SV" baseline="0"/>
              <a:t> de la mujer en c</a:t>
            </a:r>
            <a:r>
              <a:rPr lang="es-SV"/>
              <a:t>ultivos anuales (hortalizas) Árboles en contorno</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SAF'!$A$53:$D$53</c:f>
              <c:strCache>
                <c:ptCount val="4"/>
                <c:pt idx="0">
                  <c:v>14</c:v>
                </c:pt>
                <c:pt idx="1">
                  <c:v>bh-MBT</c:v>
                </c:pt>
                <c:pt idx="2">
                  <c:v>Cultivos anuales (hortalizas)</c:v>
                </c:pt>
                <c:pt idx="3">
                  <c:v>Árboles en contorno</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SAF'!$E$52:$O$52</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SAF'!$E$53:$O$53</c:f>
              <c:numCache>
                <c:formatCode>General</c:formatCode>
                <c:ptCount val="11"/>
                <c:pt idx="0">
                  <c:v>3</c:v>
                </c:pt>
                <c:pt idx="1">
                  <c:v>0</c:v>
                </c:pt>
                <c:pt idx="2">
                  <c:v>2</c:v>
                </c:pt>
                <c:pt idx="3">
                  <c:v>1</c:v>
                </c:pt>
                <c:pt idx="4">
                  <c:v>1</c:v>
                </c:pt>
                <c:pt idx="5">
                  <c:v>2</c:v>
                </c:pt>
                <c:pt idx="6">
                  <c:v>0</c:v>
                </c:pt>
                <c:pt idx="7">
                  <c:v>3</c:v>
                </c:pt>
                <c:pt idx="8">
                  <c:v>0</c:v>
                </c:pt>
                <c:pt idx="9">
                  <c:v>3</c:v>
                </c:pt>
                <c:pt idx="10">
                  <c:v>3</c:v>
                </c:pt>
              </c:numCache>
            </c:numRef>
          </c:val>
          <c:extLst>
            <c:ext xmlns:c16="http://schemas.microsoft.com/office/drawing/2014/chart" uri="{C3380CC4-5D6E-409C-BE32-E72D297353CC}">
              <c16:uniqueId val="{00000000-5BDE-4280-9B68-375D786CE09F}"/>
            </c:ext>
          </c:extLst>
        </c:ser>
        <c:dLbls>
          <c:showLegendKey val="0"/>
          <c:showVal val="0"/>
          <c:showCatName val="0"/>
          <c:showSerName val="0"/>
          <c:showPercent val="0"/>
          <c:showBubbleSize val="0"/>
        </c:dLbls>
        <c:axId val="710914456"/>
        <c:axId val="710917200"/>
      </c:radarChart>
      <c:catAx>
        <c:axId val="710914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0917200"/>
        <c:crosses val="autoZero"/>
        <c:auto val="1"/>
        <c:lblAlgn val="ctr"/>
        <c:lblOffset val="100"/>
        <c:noMultiLvlLbl val="0"/>
      </c:catAx>
      <c:valAx>
        <c:axId val="7109172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10914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 MID14 Cultivos anuales (hortalizas) Árboles en contorno; Hortalizas diversas</a:t>
            </a:r>
            <a:r>
              <a:rPr lang="en-US" baseline="0"/>
              <a:t> y </a:t>
            </a:r>
            <a:r>
              <a:rPr lang="en-US"/>
              <a:t> </a:t>
            </a:r>
            <a:r>
              <a:rPr lang="en-US" i="1"/>
              <a:t>Alnus sp.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Hoja1!$B$33:$G$33</c:f>
              <c:strCache>
                <c:ptCount val="6"/>
                <c:pt idx="0">
                  <c:v>14</c:v>
                </c:pt>
                <c:pt idx="1">
                  <c:v>bh-MBT</c:v>
                </c:pt>
                <c:pt idx="2">
                  <c:v>Cultivos anuales (hortalizas)</c:v>
                </c:pt>
                <c:pt idx="3">
                  <c:v>Árboles en contorno</c:v>
                </c:pt>
                <c:pt idx="4">
                  <c:v>Hortalizas diversas;</c:v>
                </c:pt>
                <c:pt idx="5">
                  <c:v>Alnus sp.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Hoja1!$H$32:$V$32</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Hoja1!$H$33:$V$33</c:f>
              <c:numCache>
                <c:formatCode>General</c:formatCode>
                <c:ptCount val="15"/>
                <c:pt idx="0">
                  <c:v>3</c:v>
                </c:pt>
                <c:pt idx="1">
                  <c:v>3</c:v>
                </c:pt>
                <c:pt idx="2">
                  <c:v>2</c:v>
                </c:pt>
                <c:pt idx="3">
                  <c:v>2</c:v>
                </c:pt>
                <c:pt idx="4">
                  <c:v>3</c:v>
                </c:pt>
                <c:pt idx="5">
                  <c:v>1</c:v>
                </c:pt>
                <c:pt idx="6">
                  <c:v>5</c:v>
                </c:pt>
                <c:pt idx="7">
                  <c:v>1</c:v>
                </c:pt>
                <c:pt idx="8">
                  <c:v>1</c:v>
                </c:pt>
                <c:pt idx="9">
                  <c:v>3</c:v>
                </c:pt>
                <c:pt idx="10">
                  <c:v>3</c:v>
                </c:pt>
                <c:pt idx="11">
                  <c:v>4</c:v>
                </c:pt>
                <c:pt idx="12">
                  <c:v>4</c:v>
                </c:pt>
                <c:pt idx="13">
                  <c:v>5</c:v>
                </c:pt>
                <c:pt idx="14">
                  <c:v>5</c:v>
                </c:pt>
              </c:numCache>
            </c:numRef>
          </c:val>
          <c:extLst>
            <c:ext xmlns:c16="http://schemas.microsoft.com/office/drawing/2014/chart" uri="{C3380CC4-5D6E-409C-BE32-E72D297353CC}">
              <c16:uniqueId val="{00000000-9C0B-4A3E-98C4-2CA3A3F85057}"/>
            </c:ext>
          </c:extLst>
        </c:ser>
        <c:dLbls>
          <c:showLegendKey val="0"/>
          <c:showVal val="0"/>
          <c:showCatName val="0"/>
          <c:showSerName val="0"/>
          <c:showPercent val="0"/>
          <c:showBubbleSize val="0"/>
        </c:dLbls>
        <c:axId val="708629640"/>
        <c:axId val="708630032"/>
      </c:radarChart>
      <c:catAx>
        <c:axId val="708629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08630032"/>
        <c:crosses val="autoZero"/>
        <c:auto val="1"/>
        <c:lblAlgn val="ctr"/>
        <c:lblOffset val="100"/>
        <c:noMultiLvlLbl val="0"/>
      </c:catAx>
      <c:valAx>
        <c:axId val="708630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708629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s-SV"/>
              <a:t>1 </a:t>
            </a:r>
            <a:r>
              <a:rPr lang="es-ES"/>
              <a:t>bh-MBT</a:t>
            </a:r>
            <a:r>
              <a:rPr lang="es-SV"/>
              <a:t>  Actividad de la mujer en cultivos anuales (granos básicos) Cercos vivos</a:t>
            </a:r>
          </a:p>
        </c:rich>
      </c:tx>
      <c:layout>
        <c:manualLayout>
          <c:xMode val="edge"/>
          <c:yMode val="edge"/>
          <c:x val="0.11235861006504622"/>
          <c:y val="2.833530106257379E-2"/>
        </c:manualLayout>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SAF'!$A$27:$D$27</c:f>
              <c:strCache>
                <c:ptCount val="4"/>
                <c:pt idx="0">
                  <c:v>1</c:v>
                </c:pt>
                <c:pt idx="1">
                  <c:v>bs-PMT</c:v>
                </c:pt>
                <c:pt idx="2">
                  <c:v>Cultivos anuales (granos básicos)</c:v>
                </c:pt>
                <c:pt idx="3">
                  <c:v>Cercos vivos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SAF'!$E$26:$O$26</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SAF'!$E$27:$O$27</c:f>
              <c:numCache>
                <c:formatCode>General</c:formatCode>
                <c:ptCount val="11"/>
                <c:pt idx="0">
                  <c:v>0</c:v>
                </c:pt>
                <c:pt idx="1">
                  <c:v>0</c:v>
                </c:pt>
                <c:pt idx="2">
                  <c:v>2</c:v>
                </c:pt>
                <c:pt idx="3">
                  <c:v>1</c:v>
                </c:pt>
                <c:pt idx="4">
                  <c:v>1</c:v>
                </c:pt>
                <c:pt idx="5">
                  <c:v>2</c:v>
                </c:pt>
                <c:pt idx="6">
                  <c:v>0</c:v>
                </c:pt>
                <c:pt idx="7">
                  <c:v>3</c:v>
                </c:pt>
                <c:pt idx="8">
                  <c:v>5</c:v>
                </c:pt>
                <c:pt idx="9">
                  <c:v>0</c:v>
                </c:pt>
                <c:pt idx="10">
                  <c:v>4</c:v>
                </c:pt>
              </c:numCache>
            </c:numRef>
          </c:val>
          <c:extLst>
            <c:ext xmlns:c16="http://schemas.microsoft.com/office/drawing/2014/chart" uri="{C3380CC4-5D6E-409C-BE32-E72D297353CC}">
              <c16:uniqueId val="{00000000-0548-4A99-861C-F8C472E501BB}"/>
            </c:ext>
          </c:extLst>
        </c:ser>
        <c:dLbls>
          <c:showLegendKey val="0"/>
          <c:showVal val="0"/>
          <c:showCatName val="0"/>
          <c:showSerName val="0"/>
          <c:showPercent val="0"/>
          <c:showBubbleSize val="0"/>
        </c:dLbls>
        <c:axId val="488291448"/>
        <c:axId val="488291840"/>
      </c:radarChart>
      <c:catAx>
        <c:axId val="488291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GT"/>
          </a:p>
        </c:txPr>
        <c:crossAx val="488291840"/>
        <c:crosses val="autoZero"/>
        <c:auto val="1"/>
        <c:lblAlgn val="ctr"/>
        <c:lblOffset val="100"/>
        <c:noMultiLvlLbl val="0"/>
      </c:catAx>
      <c:valAx>
        <c:axId val="4882918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s-GT"/>
          </a:p>
        </c:txPr>
        <c:crossAx val="488291448"/>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es-G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MID1 Cultivos anuales (granos básicos) Cercos vivos; Maíz y frijol; </a:t>
            </a:r>
            <a:r>
              <a:rPr lang="en-US" i="1"/>
              <a:t>Erythrina sp.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Hoja1!$B$7:$G$7</c:f>
              <c:strCache>
                <c:ptCount val="6"/>
                <c:pt idx="0">
                  <c:v>1</c:v>
                </c:pt>
                <c:pt idx="1">
                  <c:v>bs-PMT</c:v>
                </c:pt>
                <c:pt idx="2">
                  <c:v>Cultivos anuales (granos básicos)</c:v>
                </c:pt>
                <c:pt idx="3">
                  <c:v>Cercos vivos</c:v>
                </c:pt>
                <c:pt idx="4">
                  <c:v>Maíz y frijol;</c:v>
                </c:pt>
                <c:pt idx="5">
                  <c:v>Erythrina sp.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Hoja1!$H$6:$V$6</c:f>
              <c:strCache>
                <c:ptCount val="15"/>
                <c:pt idx="0">
                  <c:v>Control de plagas</c:v>
                </c:pt>
                <c:pt idx="1">
                  <c:v>Ciclaje de nutrientes</c:v>
                </c:pt>
                <c:pt idx="2">
                  <c:v>Efic. fotosintética</c:v>
                </c:pt>
                <c:pt idx="3">
                  <c:v>Efic. del uso del agua</c:v>
                </c:pt>
                <c:pt idx="4">
                  <c:v>Mejora del suelo</c:v>
                </c:pt>
                <c:pt idx="5">
                  <c:v>Seguridad alimentaria</c:v>
                </c:pt>
                <c:pt idx="6">
                  <c:v>Importancia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Hoja1!$H$7:$V$7</c:f>
              <c:numCache>
                <c:formatCode>General</c:formatCode>
                <c:ptCount val="15"/>
                <c:pt idx="0">
                  <c:v>2</c:v>
                </c:pt>
                <c:pt idx="1">
                  <c:v>2</c:v>
                </c:pt>
                <c:pt idx="2">
                  <c:v>2</c:v>
                </c:pt>
                <c:pt idx="3">
                  <c:v>1</c:v>
                </c:pt>
                <c:pt idx="4">
                  <c:v>2</c:v>
                </c:pt>
                <c:pt idx="5">
                  <c:v>5</c:v>
                </c:pt>
                <c:pt idx="6">
                  <c:v>2</c:v>
                </c:pt>
                <c:pt idx="7">
                  <c:v>2</c:v>
                </c:pt>
                <c:pt idx="8">
                  <c:v>1</c:v>
                </c:pt>
                <c:pt idx="9">
                  <c:v>3</c:v>
                </c:pt>
                <c:pt idx="10">
                  <c:v>2</c:v>
                </c:pt>
                <c:pt idx="11">
                  <c:v>2</c:v>
                </c:pt>
                <c:pt idx="12">
                  <c:v>3</c:v>
                </c:pt>
                <c:pt idx="13">
                  <c:v>4</c:v>
                </c:pt>
                <c:pt idx="14">
                  <c:v>4</c:v>
                </c:pt>
              </c:numCache>
            </c:numRef>
          </c:val>
          <c:extLst>
            <c:ext xmlns:c16="http://schemas.microsoft.com/office/drawing/2014/chart" uri="{C3380CC4-5D6E-409C-BE32-E72D297353CC}">
              <c16:uniqueId val="{00000000-8DF3-4452-97E7-D3BA4C8CEF07}"/>
            </c:ext>
          </c:extLst>
        </c:ser>
        <c:dLbls>
          <c:showLegendKey val="0"/>
          <c:showVal val="0"/>
          <c:showCatName val="0"/>
          <c:showSerName val="0"/>
          <c:showPercent val="0"/>
          <c:showBubbleSize val="0"/>
        </c:dLbls>
        <c:axId val="253422248"/>
        <c:axId val="622169000"/>
      </c:radarChart>
      <c:catAx>
        <c:axId val="253422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622169000"/>
        <c:crosses val="autoZero"/>
        <c:auto val="1"/>
        <c:lblAlgn val="ctr"/>
        <c:lblOffset val="100"/>
        <c:noMultiLvlLbl val="0"/>
      </c:catAx>
      <c:valAx>
        <c:axId val="622169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253422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2 </a:t>
            </a:r>
            <a:r>
              <a:rPr lang="es-ES" sz="1400" b="0" i="0" u="none" strike="noStrike" baseline="0">
                <a:effectLst/>
              </a:rPr>
              <a:t>bh-MBT</a:t>
            </a:r>
            <a:r>
              <a:rPr lang="en-US"/>
              <a:t> Actividad</a:t>
            </a:r>
            <a:r>
              <a:rPr lang="en-US" baseline="0"/>
              <a:t> de la mujer en c</a:t>
            </a:r>
            <a:r>
              <a:rPr lang="en-US"/>
              <a:t>ultivos anuales (granos básicos) Árboles dispersos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SAF'!$A$29:$D$29</c:f>
              <c:strCache>
                <c:ptCount val="4"/>
                <c:pt idx="0">
                  <c:v>2</c:v>
                </c:pt>
                <c:pt idx="1">
                  <c:v>bs-PMT</c:v>
                </c:pt>
                <c:pt idx="2">
                  <c:v>Cultivos anuales (granos básicos)</c:v>
                </c:pt>
                <c:pt idx="3">
                  <c:v>Árboles dispersos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SAF'!$E$28:$O$28</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SAF'!$E$29:$O$29</c:f>
              <c:numCache>
                <c:formatCode>General</c:formatCode>
                <c:ptCount val="11"/>
                <c:pt idx="0">
                  <c:v>0</c:v>
                </c:pt>
                <c:pt idx="1">
                  <c:v>0</c:v>
                </c:pt>
                <c:pt idx="2">
                  <c:v>2</c:v>
                </c:pt>
                <c:pt idx="3">
                  <c:v>1</c:v>
                </c:pt>
                <c:pt idx="4">
                  <c:v>1</c:v>
                </c:pt>
                <c:pt idx="5">
                  <c:v>2</c:v>
                </c:pt>
                <c:pt idx="6">
                  <c:v>0</c:v>
                </c:pt>
                <c:pt idx="7">
                  <c:v>3</c:v>
                </c:pt>
                <c:pt idx="8">
                  <c:v>5</c:v>
                </c:pt>
                <c:pt idx="9">
                  <c:v>0</c:v>
                </c:pt>
                <c:pt idx="10">
                  <c:v>4</c:v>
                </c:pt>
              </c:numCache>
            </c:numRef>
          </c:val>
          <c:extLst>
            <c:ext xmlns:c16="http://schemas.microsoft.com/office/drawing/2014/chart" uri="{C3380CC4-5D6E-409C-BE32-E72D297353CC}">
              <c16:uniqueId val="{00000000-2CFA-4EDF-8F6C-E6D64481AC6A}"/>
            </c:ext>
          </c:extLst>
        </c:ser>
        <c:dLbls>
          <c:showLegendKey val="0"/>
          <c:showVal val="0"/>
          <c:showCatName val="0"/>
          <c:showSerName val="0"/>
          <c:showPercent val="0"/>
          <c:showBubbleSize val="0"/>
        </c:dLbls>
        <c:axId val="486483296"/>
        <c:axId val="486481728"/>
      </c:radarChart>
      <c:catAx>
        <c:axId val="48648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86481728"/>
        <c:crosses val="autoZero"/>
        <c:auto val="1"/>
        <c:lblAlgn val="ctr"/>
        <c:lblOffset val="100"/>
        <c:noMultiLvlLbl val="0"/>
      </c:catAx>
      <c:valAx>
        <c:axId val="486481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86483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MID2 Cultivos anuales (granos básicos) Árboles dispersos;  Maíz y frijol</a:t>
            </a:r>
            <a:r>
              <a:rPr lang="en-US" i="1" baseline="0"/>
              <a:t> con</a:t>
            </a:r>
            <a:r>
              <a:rPr lang="en-US" i="1"/>
              <a:t>Pinus sp.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Hoja1!$B$9:$G$9</c:f>
              <c:strCache>
                <c:ptCount val="6"/>
                <c:pt idx="0">
                  <c:v>2</c:v>
                </c:pt>
                <c:pt idx="2">
                  <c:v>Cultivos anuales (granos básicos)</c:v>
                </c:pt>
                <c:pt idx="3">
                  <c:v>Árboles dispersos </c:v>
                </c:pt>
                <c:pt idx="4">
                  <c:v>Maíz y frijol;</c:v>
                </c:pt>
                <c:pt idx="5">
                  <c:v>Pinus sp.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Hoja1!$H$8:$V$8</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Hoja1!$H$9:$V$9</c:f>
              <c:numCache>
                <c:formatCode>General</c:formatCode>
                <c:ptCount val="15"/>
                <c:pt idx="0">
                  <c:v>1</c:v>
                </c:pt>
                <c:pt idx="1">
                  <c:v>2</c:v>
                </c:pt>
                <c:pt idx="2">
                  <c:v>1</c:v>
                </c:pt>
                <c:pt idx="3">
                  <c:v>0</c:v>
                </c:pt>
                <c:pt idx="4">
                  <c:v>1</c:v>
                </c:pt>
                <c:pt idx="5">
                  <c:v>5</c:v>
                </c:pt>
                <c:pt idx="6">
                  <c:v>2</c:v>
                </c:pt>
                <c:pt idx="7">
                  <c:v>1</c:v>
                </c:pt>
                <c:pt idx="8">
                  <c:v>1</c:v>
                </c:pt>
                <c:pt idx="9">
                  <c:v>1</c:v>
                </c:pt>
                <c:pt idx="10">
                  <c:v>4</c:v>
                </c:pt>
                <c:pt idx="11">
                  <c:v>3</c:v>
                </c:pt>
                <c:pt idx="12">
                  <c:v>2</c:v>
                </c:pt>
                <c:pt idx="13">
                  <c:v>3</c:v>
                </c:pt>
                <c:pt idx="14">
                  <c:v>5</c:v>
                </c:pt>
              </c:numCache>
            </c:numRef>
          </c:val>
          <c:extLst>
            <c:ext xmlns:c16="http://schemas.microsoft.com/office/drawing/2014/chart" uri="{C3380CC4-5D6E-409C-BE32-E72D297353CC}">
              <c16:uniqueId val="{00000000-7BD2-41B6-9493-B1DABD4AFD66}"/>
            </c:ext>
          </c:extLst>
        </c:ser>
        <c:dLbls>
          <c:showLegendKey val="0"/>
          <c:showVal val="0"/>
          <c:showCatName val="0"/>
          <c:showSerName val="0"/>
          <c:showPercent val="0"/>
          <c:showBubbleSize val="0"/>
        </c:dLbls>
        <c:axId val="814986400"/>
        <c:axId val="814986792"/>
      </c:radarChart>
      <c:catAx>
        <c:axId val="81498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814986792"/>
        <c:crosses val="autoZero"/>
        <c:auto val="1"/>
        <c:lblAlgn val="ctr"/>
        <c:lblOffset val="100"/>
        <c:noMultiLvlLbl val="0"/>
      </c:catAx>
      <c:valAx>
        <c:axId val="814986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8149864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SV"/>
              <a:t>3 </a:t>
            </a:r>
            <a:r>
              <a:rPr lang="es-ES" sz="1400" b="0" i="0" u="none" strike="noStrike" baseline="0">
                <a:effectLst/>
              </a:rPr>
              <a:t>bh-MBT</a:t>
            </a:r>
            <a:r>
              <a:rPr lang="es-SV"/>
              <a:t> actividad de la mujer en cultivos anuales (hortalizas) Árboles dispersos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'[Matrizes Caracterización de los SAF UICN (2020) 2 1 1 3.xlsx]Acividad de la mujer SAF'!$A$31:$D$31</c:f>
              <c:strCache>
                <c:ptCount val="4"/>
                <c:pt idx="0">
                  <c:v>3</c:v>
                </c:pt>
                <c:pt idx="1">
                  <c:v>bs-PMT</c:v>
                </c:pt>
                <c:pt idx="2">
                  <c:v>Cultivos anuales (hortalizas)</c:v>
                </c:pt>
                <c:pt idx="3">
                  <c:v>Árboles dispersos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'[Matrizes Caracterización de los SAF UICN (2020) 2 1 1 3.xlsx]Acividad de la mujer SAF'!$E$30:$O$30</c:f>
              <c:strCache>
                <c:ptCount val="11"/>
                <c:pt idx="0">
                  <c:v>semillleros</c:v>
                </c:pt>
                <c:pt idx="1">
                  <c:v>Preparación tierra</c:v>
                </c:pt>
                <c:pt idx="2">
                  <c:v>Plantacion y siembra</c:v>
                </c:pt>
                <c:pt idx="3">
                  <c:v>riegos</c:v>
                </c:pt>
                <c:pt idx="4">
                  <c:v>fertilizacion</c:v>
                </c:pt>
                <c:pt idx="5">
                  <c:v>malezas </c:v>
                </c:pt>
                <c:pt idx="6">
                  <c:v>plagas y enfermedades</c:v>
                </c:pt>
                <c:pt idx="7">
                  <c:v>cossecha</c:v>
                </c:pt>
                <c:pt idx="8">
                  <c:v>post cosecha</c:v>
                </c:pt>
                <c:pt idx="9">
                  <c:v>Silvicultura</c:v>
                </c:pt>
                <c:pt idx="10">
                  <c:v>comercialización</c:v>
                </c:pt>
              </c:strCache>
            </c:strRef>
          </c:cat>
          <c:val>
            <c:numRef>
              <c:f>'[Matrizes Caracterización de los SAF UICN (2020) 2 1 1 3.xlsx]Acividad de la mujer SAF'!$E$31:$O$31</c:f>
              <c:numCache>
                <c:formatCode>General</c:formatCode>
                <c:ptCount val="11"/>
                <c:pt idx="0">
                  <c:v>3</c:v>
                </c:pt>
                <c:pt idx="1">
                  <c:v>0</c:v>
                </c:pt>
                <c:pt idx="2">
                  <c:v>2</c:v>
                </c:pt>
                <c:pt idx="3">
                  <c:v>1</c:v>
                </c:pt>
                <c:pt idx="4">
                  <c:v>1</c:v>
                </c:pt>
                <c:pt idx="5">
                  <c:v>2</c:v>
                </c:pt>
                <c:pt idx="6">
                  <c:v>0</c:v>
                </c:pt>
                <c:pt idx="7">
                  <c:v>3</c:v>
                </c:pt>
                <c:pt idx="8">
                  <c:v>0</c:v>
                </c:pt>
                <c:pt idx="9">
                  <c:v>0</c:v>
                </c:pt>
                <c:pt idx="10">
                  <c:v>4</c:v>
                </c:pt>
              </c:numCache>
            </c:numRef>
          </c:val>
          <c:extLst>
            <c:ext xmlns:c16="http://schemas.microsoft.com/office/drawing/2014/chart" uri="{C3380CC4-5D6E-409C-BE32-E72D297353CC}">
              <c16:uniqueId val="{00000000-79CC-4DAA-890F-2F489D2F62F1}"/>
            </c:ext>
          </c:extLst>
        </c:ser>
        <c:dLbls>
          <c:showLegendKey val="0"/>
          <c:showVal val="0"/>
          <c:showCatName val="0"/>
          <c:showSerName val="0"/>
          <c:showPercent val="0"/>
          <c:showBubbleSize val="0"/>
        </c:dLbls>
        <c:axId val="486482120"/>
        <c:axId val="486480944"/>
      </c:radarChart>
      <c:catAx>
        <c:axId val="486482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86480944"/>
        <c:crosses val="autoZero"/>
        <c:auto val="1"/>
        <c:lblAlgn val="ctr"/>
        <c:lblOffset val="100"/>
        <c:noMultiLvlLbl val="0"/>
      </c:catAx>
      <c:valAx>
        <c:axId val="486480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4864821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MID3 Cultivos anuales (hortalizas) Árboles dispersos; Hortalizas diversas</a:t>
            </a:r>
            <a:r>
              <a:rPr lang="en-US" baseline="0"/>
              <a:t> y</a:t>
            </a:r>
            <a:r>
              <a:rPr lang="en-US"/>
              <a:t> </a:t>
            </a:r>
            <a:r>
              <a:rPr lang="en-US" i="1"/>
              <a:t>Pinus sp.</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GT"/>
        </a:p>
      </c:txPr>
    </c:title>
    <c:autoTitleDeleted val="0"/>
    <c:plotArea>
      <c:layout/>
      <c:radarChart>
        <c:radarStyle val="marker"/>
        <c:varyColors val="0"/>
        <c:ser>
          <c:idx val="0"/>
          <c:order val="0"/>
          <c:tx>
            <c:strRef>
              <c:f>Hoja1!$B$11:$G$11</c:f>
              <c:strCache>
                <c:ptCount val="6"/>
                <c:pt idx="0">
                  <c:v>3</c:v>
                </c:pt>
                <c:pt idx="2">
                  <c:v>Cultivos anuales (hortalizas)</c:v>
                </c:pt>
                <c:pt idx="3">
                  <c:v>Árboles dispersos</c:v>
                </c:pt>
                <c:pt idx="4">
                  <c:v>Hortalizas diversas;</c:v>
                </c:pt>
                <c:pt idx="5">
                  <c:v>Pinus sp.</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Hoja1!$H$10:$V$10</c:f>
              <c:strCache>
                <c:ptCount val="15"/>
                <c:pt idx="0">
                  <c:v>Control de plagas</c:v>
                </c:pt>
                <c:pt idx="1">
                  <c:v>Ciclaje de nutrientes</c:v>
                </c:pt>
                <c:pt idx="2">
                  <c:v>Efic. fotosintética</c:v>
                </c:pt>
                <c:pt idx="3">
                  <c:v>Efic. del uso del agua</c:v>
                </c:pt>
                <c:pt idx="4">
                  <c:v>Mejora del suelo</c:v>
                </c:pt>
                <c:pt idx="5">
                  <c:v>Seguridad alimentaria</c:v>
                </c:pt>
                <c:pt idx="6">
                  <c:v>Importancia de mercado</c:v>
                </c:pt>
                <c:pt idx="7">
                  <c:v>E. vertical</c:v>
                </c:pt>
                <c:pt idx="8">
                  <c:v>E. horizontal</c:v>
                </c:pt>
                <c:pt idx="9">
                  <c:v>Densidad</c:v>
                </c:pt>
                <c:pt idx="10">
                  <c:v>Altura promedio</c:v>
                </c:pt>
                <c:pt idx="11">
                  <c:v>Ancho de copa</c:v>
                </c:pt>
                <c:pt idx="12">
                  <c:v>Usos</c:v>
                </c:pt>
                <c:pt idx="13">
                  <c:v>Facilidad de manejo</c:v>
                </c:pt>
                <c:pt idx="14">
                  <c:v>Ciclo de rotación</c:v>
                </c:pt>
              </c:strCache>
            </c:strRef>
          </c:cat>
          <c:val>
            <c:numRef>
              <c:f>Hoja1!$H$11:$V$11</c:f>
              <c:numCache>
                <c:formatCode>General</c:formatCode>
                <c:ptCount val="15"/>
                <c:pt idx="0">
                  <c:v>1</c:v>
                </c:pt>
                <c:pt idx="1">
                  <c:v>2</c:v>
                </c:pt>
                <c:pt idx="2">
                  <c:v>1</c:v>
                </c:pt>
                <c:pt idx="3">
                  <c:v>0</c:v>
                </c:pt>
                <c:pt idx="4">
                  <c:v>1</c:v>
                </c:pt>
                <c:pt idx="5">
                  <c:v>3</c:v>
                </c:pt>
                <c:pt idx="6">
                  <c:v>4</c:v>
                </c:pt>
                <c:pt idx="7">
                  <c:v>1</c:v>
                </c:pt>
                <c:pt idx="8">
                  <c:v>1</c:v>
                </c:pt>
                <c:pt idx="9">
                  <c:v>1</c:v>
                </c:pt>
                <c:pt idx="10">
                  <c:v>4</c:v>
                </c:pt>
                <c:pt idx="11">
                  <c:v>3</c:v>
                </c:pt>
                <c:pt idx="12">
                  <c:v>2</c:v>
                </c:pt>
                <c:pt idx="13">
                  <c:v>3</c:v>
                </c:pt>
                <c:pt idx="14">
                  <c:v>5</c:v>
                </c:pt>
              </c:numCache>
            </c:numRef>
          </c:val>
          <c:extLst>
            <c:ext xmlns:c16="http://schemas.microsoft.com/office/drawing/2014/chart" uri="{C3380CC4-5D6E-409C-BE32-E72D297353CC}">
              <c16:uniqueId val="{00000000-5689-4C0A-A11E-46B07F6CAFAB}"/>
            </c:ext>
          </c:extLst>
        </c:ser>
        <c:dLbls>
          <c:showLegendKey val="0"/>
          <c:showVal val="0"/>
          <c:showCatName val="0"/>
          <c:showSerName val="0"/>
          <c:showPercent val="0"/>
          <c:showBubbleSize val="0"/>
        </c:dLbls>
        <c:axId val="814987576"/>
        <c:axId val="814984048"/>
      </c:radarChart>
      <c:catAx>
        <c:axId val="814987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814984048"/>
        <c:crosses val="autoZero"/>
        <c:auto val="1"/>
        <c:lblAlgn val="ctr"/>
        <c:lblOffset val="100"/>
        <c:noMultiLvlLbl val="0"/>
      </c:catAx>
      <c:valAx>
        <c:axId val="814984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GT"/>
          </a:p>
        </c:txPr>
        <c:crossAx val="8149875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G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GT"/>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2F3CA9-65BF-4E32-A9BB-4572937F6E9F}" type="datetimeFigureOut">
              <a:rPr lang="es-GT" smtClean="0"/>
              <a:t>5/07/2023</a:t>
            </a:fld>
            <a:endParaRPr lang="es-GT"/>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GT"/>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GT"/>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B5960-BB95-4B95-8275-37B68311C3CA}" type="slidenum">
              <a:rPr lang="es-GT" smtClean="0"/>
              <a:t>‹Nº›</a:t>
            </a:fld>
            <a:endParaRPr lang="es-GT"/>
          </a:p>
        </p:txBody>
      </p:sp>
    </p:spTree>
    <p:extLst>
      <p:ext uri="{BB962C8B-B14F-4D97-AF65-F5344CB8AC3E}">
        <p14:creationId xmlns:p14="http://schemas.microsoft.com/office/powerpoint/2010/main" val="221404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SV" sz="1800" dirty="0">
                <a:effectLst/>
                <a:latin typeface="Arial" panose="020B0604020202020204" pitchFamily="34" charset="0"/>
                <a:ea typeface="Calibri" panose="020F0502020204030204" pitchFamily="34" charset="0"/>
              </a:rPr>
              <a:t>La zona priorizada en el Altiplano Central y Occidental oscila entre los 1,500 a 3,500 msnm, las temperaturas se acercan a los 0 grados durante la temporada de fin de año, con un promedio de 15 grados centígrados durante el año, los suelos son de origen volcánico, con alta fertilidad natural, pero muy vulnerables a factores erosivos, debido a las fuertes pendientes predominantes en la región</a:t>
            </a:r>
            <a:endParaRPr lang="es-GT" dirty="0"/>
          </a:p>
        </p:txBody>
      </p:sp>
      <p:sp>
        <p:nvSpPr>
          <p:cNvPr id="4" name="Marcador de número de diapositiva 3"/>
          <p:cNvSpPr>
            <a:spLocks noGrp="1"/>
          </p:cNvSpPr>
          <p:nvPr>
            <p:ph type="sldNum" sz="quarter" idx="5"/>
          </p:nvPr>
        </p:nvSpPr>
        <p:spPr/>
        <p:txBody>
          <a:bodyPr/>
          <a:lstStyle/>
          <a:p>
            <a:fld id="{E3EB5960-BB95-4B95-8275-37B68311C3CA}" type="slidenum">
              <a:rPr lang="es-GT" smtClean="0"/>
              <a:t>2</a:t>
            </a:fld>
            <a:endParaRPr lang="es-GT"/>
          </a:p>
        </p:txBody>
      </p:sp>
    </p:spTree>
    <p:extLst>
      <p:ext uri="{BB962C8B-B14F-4D97-AF65-F5344CB8AC3E}">
        <p14:creationId xmlns:p14="http://schemas.microsoft.com/office/powerpoint/2010/main" val="127271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342900" lvl="0" indent="-342900" algn="just">
              <a:lnSpc>
                <a:spcPct val="107000"/>
              </a:lnSpc>
              <a:buFont typeface="Symbol" panose="05050102010706020507" pitchFamily="18" charset="2"/>
              <a:buChar char=""/>
            </a:pPr>
            <a:r>
              <a:rPr lang="es-SV" sz="1200" dirty="0">
                <a:latin typeface="Arial" panose="020B0604020202020204" pitchFamily="34" charset="0"/>
                <a:ea typeface="Calibri" panose="020F0502020204030204" pitchFamily="34" charset="0"/>
                <a:cs typeface="Times New Roman" panose="02020603050405020304" pitchFamily="18" charset="0"/>
              </a:rPr>
              <a:t>A</a:t>
            </a:r>
            <a:r>
              <a:rPr lang="es-SV" sz="1200" dirty="0">
                <a:effectLst/>
                <a:latin typeface="Arial" panose="020B0604020202020204" pitchFamily="34" charset="0"/>
                <a:ea typeface="Calibri" panose="020F0502020204030204" pitchFamily="34" charset="0"/>
                <a:cs typeface="Times New Roman" panose="02020603050405020304" pitchFamily="18" charset="0"/>
              </a:rPr>
              <a:t>ctividades que realizan las mujeres dentro de los sistemas agroforestales.</a:t>
            </a:r>
          </a:p>
          <a:p>
            <a:pPr marL="342900" lvl="0" indent="-342900" algn="just">
              <a:lnSpc>
                <a:spcPct val="107000"/>
              </a:lnSpc>
              <a:buFont typeface="Symbol" panose="05050102010706020507" pitchFamily="18" charset="2"/>
              <a:buChar char=""/>
            </a:pP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SV" sz="1200" dirty="0">
                <a:effectLst/>
                <a:latin typeface="Arial" panose="020B0604020202020204" pitchFamily="34" charset="0"/>
                <a:ea typeface="Calibri" panose="020F0502020204030204" pitchFamily="34" charset="0"/>
                <a:cs typeface="Times New Roman" panose="02020603050405020304" pitchFamily="18" charset="0"/>
              </a:rPr>
              <a:t>Cualificar las actividades que ellas realizan dentro de los sistemas agroforestales.</a:t>
            </a:r>
          </a:p>
          <a:p>
            <a:pPr marL="342900" lvl="0" indent="-342900" algn="just">
              <a:lnSpc>
                <a:spcPct val="107000"/>
              </a:lnSpc>
              <a:buFont typeface="Symbol" panose="05050102010706020507" pitchFamily="18" charset="2"/>
              <a:buChar char=""/>
            </a:pP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SV" sz="1200" dirty="0">
                <a:effectLst/>
                <a:latin typeface="Arial" panose="020B0604020202020204" pitchFamily="34" charset="0"/>
                <a:ea typeface="Calibri" panose="020F0502020204030204" pitchFamily="34" charset="0"/>
                <a:cs typeface="Times New Roman" panose="02020603050405020304" pitchFamily="18" charset="0"/>
              </a:rPr>
              <a:t>Identificar en cuáles sistemas agroforestales las mujeres realizan mayor actividad y las oportunidades de participación</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s-GT" dirty="0"/>
          </a:p>
        </p:txBody>
      </p:sp>
      <p:sp>
        <p:nvSpPr>
          <p:cNvPr id="4" name="Marcador de número de diapositiva 3"/>
          <p:cNvSpPr>
            <a:spLocks noGrp="1"/>
          </p:cNvSpPr>
          <p:nvPr>
            <p:ph type="sldNum" sz="quarter" idx="5"/>
          </p:nvPr>
        </p:nvSpPr>
        <p:spPr/>
        <p:txBody>
          <a:bodyPr/>
          <a:lstStyle/>
          <a:p>
            <a:fld id="{E3EB5960-BB95-4B95-8275-37B68311C3CA}" type="slidenum">
              <a:rPr lang="es-GT" smtClean="0"/>
              <a:t>13</a:t>
            </a:fld>
            <a:endParaRPr lang="es-GT"/>
          </a:p>
        </p:txBody>
      </p:sp>
    </p:spTree>
    <p:extLst>
      <p:ext uri="{BB962C8B-B14F-4D97-AF65-F5344CB8AC3E}">
        <p14:creationId xmlns:p14="http://schemas.microsoft.com/office/powerpoint/2010/main" val="1130436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GT"/>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GT"/>
          </a:p>
        </p:txBody>
      </p:sp>
      <p:sp>
        <p:nvSpPr>
          <p:cNvPr id="4" name="Marcador de fecha 3"/>
          <p:cNvSpPr>
            <a:spLocks noGrp="1"/>
          </p:cNvSpPr>
          <p:nvPr>
            <p:ph type="dt" sz="half" idx="10"/>
          </p:nvPr>
        </p:nvSpPr>
        <p:spPr/>
        <p:txBody>
          <a:bodyPr/>
          <a:lstStyle/>
          <a:p>
            <a:fld id="{ED24347F-D16D-4B04-84B0-5A114CF89B95}" type="datetimeFigureOut">
              <a:rPr lang="es-GT" smtClean="0"/>
              <a:t>5/07/2023</a:t>
            </a:fld>
            <a:endParaRPr lang="es-GT"/>
          </a:p>
        </p:txBody>
      </p:sp>
      <p:sp>
        <p:nvSpPr>
          <p:cNvPr id="5" name="Marcador de pie de página 4"/>
          <p:cNvSpPr>
            <a:spLocks noGrp="1"/>
          </p:cNvSpPr>
          <p:nvPr>
            <p:ph type="ftr" sz="quarter" idx="11"/>
          </p:nvPr>
        </p:nvSpPr>
        <p:spPr/>
        <p:txBody>
          <a:bodyPr/>
          <a:lstStyle/>
          <a:p>
            <a:endParaRPr lang="es-GT"/>
          </a:p>
        </p:txBody>
      </p:sp>
      <p:sp>
        <p:nvSpPr>
          <p:cNvPr id="6" name="Marcador de número de diapositiva 5"/>
          <p:cNvSpPr>
            <a:spLocks noGrp="1"/>
          </p:cNvSpPr>
          <p:nvPr>
            <p:ph type="sldNum" sz="quarter" idx="12"/>
          </p:nvPr>
        </p:nvSpPr>
        <p:spPr/>
        <p:txBody>
          <a:bodyPr/>
          <a:lstStyle/>
          <a:p>
            <a:fld id="{E6A2B65A-1836-4245-8D05-60466BC726C8}" type="slidenum">
              <a:rPr lang="es-GT" smtClean="0"/>
              <a:t>‹Nº›</a:t>
            </a:fld>
            <a:endParaRPr lang="es-GT"/>
          </a:p>
        </p:txBody>
      </p:sp>
    </p:spTree>
    <p:extLst>
      <p:ext uri="{BB962C8B-B14F-4D97-AF65-F5344CB8AC3E}">
        <p14:creationId xmlns:p14="http://schemas.microsoft.com/office/powerpoint/2010/main" val="589684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GT"/>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p:cNvSpPr>
            <a:spLocks noGrp="1"/>
          </p:cNvSpPr>
          <p:nvPr>
            <p:ph type="dt" sz="half" idx="10"/>
          </p:nvPr>
        </p:nvSpPr>
        <p:spPr/>
        <p:txBody>
          <a:bodyPr/>
          <a:lstStyle/>
          <a:p>
            <a:fld id="{ED24347F-D16D-4B04-84B0-5A114CF89B95}" type="datetimeFigureOut">
              <a:rPr lang="es-GT" smtClean="0"/>
              <a:t>5/07/2023</a:t>
            </a:fld>
            <a:endParaRPr lang="es-GT"/>
          </a:p>
        </p:txBody>
      </p:sp>
      <p:sp>
        <p:nvSpPr>
          <p:cNvPr id="5" name="Marcador de pie de página 4"/>
          <p:cNvSpPr>
            <a:spLocks noGrp="1"/>
          </p:cNvSpPr>
          <p:nvPr>
            <p:ph type="ftr" sz="quarter" idx="11"/>
          </p:nvPr>
        </p:nvSpPr>
        <p:spPr/>
        <p:txBody>
          <a:bodyPr/>
          <a:lstStyle/>
          <a:p>
            <a:endParaRPr lang="es-GT"/>
          </a:p>
        </p:txBody>
      </p:sp>
      <p:sp>
        <p:nvSpPr>
          <p:cNvPr id="6" name="Marcador de número de diapositiva 5"/>
          <p:cNvSpPr>
            <a:spLocks noGrp="1"/>
          </p:cNvSpPr>
          <p:nvPr>
            <p:ph type="sldNum" sz="quarter" idx="12"/>
          </p:nvPr>
        </p:nvSpPr>
        <p:spPr/>
        <p:txBody>
          <a:bodyPr/>
          <a:lstStyle/>
          <a:p>
            <a:fld id="{E6A2B65A-1836-4245-8D05-60466BC726C8}" type="slidenum">
              <a:rPr lang="es-GT" smtClean="0"/>
              <a:t>‹Nº›</a:t>
            </a:fld>
            <a:endParaRPr lang="es-GT"/>
          </a:p>
        </p:txBody>
      </p:sp>
    </p:spTree>
    <p:extLst>
      <p:ext uri="{BB962C8B-B14F-4D97-AF65-F5344CB8AC3E}">
        <p14:creationId xmlns:p14="http://schemas.microsoft.com/office/powerpoint/2010/main" val="2996418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GT"/>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p:cNvSpPr>
            <a:spLocks noGrp="1"/>
          </p:cNvSpPr>
          <p:nvPr>
            <p:ph type="dt" sz="half" idx="10"/>
          </p:nvPr>
        </p:nvSpPr>
        <p:spPr/>
        <p:txBody>
          <a:bodyPr/>
          <a:lstStyle/>
          <a:p>
            <a:fld id="{ED24347F-D16D-4B04-84B0-5A114CF89B95}" type="datetimeFigureOut">
              <a:rPr lang="es-GT" smtClean="0"/>
              <a:t>5/07/2023</a:t>
            </a:fld>
            <a:endParaRPr lang="es-GT"/>
          </a:p>
        </p:txBody>
      </p:sp>
      <p:sp>
        <p:nvSpPr>
          <p:cNvPr id="5" name="Marcador de pie de página 4"/>
          <p:cNvSpPr>
            <a:spLocks noGrp="1"/>
          </p:cNvSpPr>
          <p:nvPr>
            <p:ph type="ftr" sz="quarter" idx="11"/>
          </p:nvPr>
        </p:nvSpPr>
        <p:spPr/>
        <p:txBody>
          <a:bodyPr/>
          <a:lstStyle/>
          <a:p>
            <a:endParaRPr lang="es-GT"/>
          </a:p>
        </p:txBody>
      </p:sp>
      <p:sp>
        <p:nvSpPr>
          <p:cNvPr id="6" name="Marcador de número de diapositiva 5"/>
          <p:cNvSpPr>
            <a:spLocks noGrp="1"/>
          </p:cNvSpPr>
          <p:nvPr>
            <p:ph type="sldNum" sz="quarter" idx="12"/>
          </p:nvPr>
        </p:nvSpPr>
        <p:spPr/>
        <p:txBody>
          <a:bodyPr/>
          <a:lstStyle/>
          <a:p>
            <a:fld id="{E6A2B65A-1836-4245-8D05-60466BC726C8}" type="slidenum">
              <a:rPr lang="es-GT" smtClean="0"/>
              <a:t>‹Nº›</a:t>
            </a:fld>
            <a:endParaRPr lang="es-GT"/>
          </a:p>
        </p:txBody>
      </p:sp>
    </p:spTree>
    <p:extLst>
      <p:ext uri="{BB962C8B-B14F-4D97-AF65-F5344CB8AC3E}">
        <p14:creationId xmlns:p14="http://schemas.microsoft.com/office/powerpoint/2010/main" val="4116175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GT"/>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p:cNvSpPr>
            <a:spLocks noGrp="1"/>
          </p:cNvSpPr>
          <p:nvPr>
            <p:ph type="dt" sz="half" idx="10"/>
          </p:nvPr>
        </p:nvSpPr>
        <p:spPr/>
        <p:txBody>
          <a:bodyPr/>
          <a:lstStyle/>
          <a:p>
            <a:fld id="{ED24347F-D16D-4B04-84B0-5A114CF89B95}" type="datetimeFigureOut">
              <a:rPr lang="es-GT" smtClean="0"/>
              <a:t>5/07/2023</a:t>
            </a:fld>
            <a:endParaRPr lang="es-GT"/>
          </a:p>
        </p:txBody>
      </p:sp>
      <p:sp>
        <p:nvSpPr>
          <p:cNvPr id="5" name="Marcador de pie de página 4"/>
          <p:cNvSpPr>
            <a:spLocks noGrp="1"/>
          </p:cNvSpPr>
          <p:nvPr>
            <p:ph type="ftr" sz="quarter" idx="11"/>
          </p:nvPr>
        </p:nvSpPr>
        <p:spPr/>
        <p:txBody>
          <a:bodyPr/>
          <a:lstStyle/>
          <a:p>
            <a:endParaRPr lang="es-GT"/>
          </a:p>
        </p:txBody>
      </p:sp>
      <p:sp>
        <p:nvSpPr>
          <p:cNvPr id="6" name="Marcador de número de diapositiva 5"/>
          <p:cNvSpPr>
            <a:spLocks noGrp="1"/>
          </p:cNvSpPr>
          <p:nvPr>
            <p:ph type="sldNum" sz="quarter" idx="12"/>
          </p:nvPr>
        </p:nvSpPr>
        <p:spPr/>
        <p:txBody>
          <a:bodyPr/>
          <a:lstStyle/>
          <a:p>
            <a:fld id="{E6A2B65A-1836-4245-8D05-60466BC726C8}" type="slidenum">
              <a:rPr lang="es-GT" smtClean="0"/>
              <a:t>‹Nº›</a:t>
            </a:fld>
            <a:endParaRPr lang="es-GT"/>
          </a:p>
        </p:txBody>
      </p:sp>
    </p:spTree>
    <p:extLst>
      <p:ext uri="{BB962C8B-B14F-4D97-AF65-F5344CB8AC3E}">
        <p14:creationId xmlns:p14="http://schemas.microsoft.com/office/powerpoint/2010/main" val="368513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GT"/>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ED24347F-D16D-4B04-84B0-5A114CF89B95}" type="datetimeFigureOut">
              <a:rPr lang="es-GT" smtClean="0"/>
              <a:t>5/07/2023</a:t>
            </a:fld>
            <a:endParaRPr lang="es-GT"/>
          </a:p>
        </p:txBody>
      </p:sp>
      <p:sp>
        <p:nvSpPr>
          <p:cNvPr id="5" name="Marcador de pie de página 4"/>
          <p:cNvSpPr>
            <a:spLocks noGrp="1"/>
          </p:cNvSpPr>
          <p:nvPr>
            <p:ph type="ftr" sz="quarter" idx="11"/>
          </p:nvPr>
        </p:nvSpPr>
        <p:spPr/>
        <p:txBody>
          <a:bodyPr/>
          <a:lstStyle/>
          <a:p>
            <a:endParaRPr lang="es-GT"/>
          </a:p>
        </p:txBody>
      </p:sp>
      <p:sp>
        <p:nvSpPr>
          <p:cNvPr id="6" name="Marcador de número de diapositiva 5"/>
          <p:cNvSpPr>
            <a:spLocks noGrp="1"/>
          </p:cNvSpPr>
          <p:nvPr>
            <p:ph type="sldNum" sz="quarter" idx="12"/>
          </p:nvPr>
        </p:nvSpPr>
        <p:spPr/>
        <p:txBody>
          <a:bodyPr/>
          <a:lstStyle/>
          <a:p>
            <a:fld id="{E6A2B65A-1836-4245-8D05-60466BC726C8}" type="slidenum">
              <a:rPr lang="es-GT" smtClean="0"/>
              <a:t>‹Nº›</a:t>
            </a:fld>
            <a:endParaRPr lang="es-GT"/>
          </a:p>
        </p:txBody>
      </p:sp>
    </p:spTree>
    <p:extLst>
      <p:ext uri="{BB962C8B-B14F-4D97-AF65-F5344CB8AC3E}">
        <p14:creationId xmlns:p14="http://schemas.microsoft.com/office/powerpoint/2010/main" val="1922178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GT"/>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fecha 4"/>
          <p:cNvSpPr>
            <a:spLocks noGrp="1"/>
          </p:cNvSpPr>
          <p:nvPr>
            <p:ph type="dt" sz="half" idx="10"/>
          </p:nvPr>
        </p:nvSpPr>
        <p:spPr/>
        <p:txBody>
          <a:bodyPr/>
          <a:lstStyle/>
          <a:p>
            <a:fld id="{ED24347F-D16D-4B04-84B0-5A114CF89B95}" type="datetimeFigureOut">
              <a:rPr lang="es-GT" smtClean="0"/>
              <a:t>5/07/2023</a:t>
            </a:fld>
            <a:endParaRPr lang="es-GT"/>
          </a:p>
        </p:txBody>
      </p:sp>
      <p:sp>
        <p:nvSpPr>
          <p:cNvPr id="6" name="Marcador de pie de página 5"/>
          <p:cNvSpPr>
            <a:spLocks noGrp="1"/>
          </p:cNvSpPr>
          <p:nvPr>
            <p:ph type="ftr" sz="quarter" idx="11"/>
          </p:nvPr>
        </p:nvSpPr>
        <p:spPr/>
        <p:txBody>
          <a:bodyPr/>
          <a:lstStyle/>
          <a:p>
            <a:endParaRPr lang="es-GT"/>
          </a:p>
        </p:txBody>
      </p:sp>
      <p:sp>
        <p:nvSpPr>
          <p:cNvPr id="7" name="Marcador de número de diapositiva 6"/>
          <p:cNvSpPr>
            <a:spLocks noGrp="1"/>
          </p:cNvSpPr>
          <p:nvPr>
            <p:ph type="sldNum" sz="quarter" idx="12"/>
          </p:nvPr>
        </p:nvSpPr>
        <p:spPr/>
        <p:txBody>
          <a:bodyPr/>
          <a:lstStyle/>
          <a:p>
            <a:fld id="{E6A2B65A-1836-4245-8D05-60466BC726C8}" type="slidenum">
              <a:rPr lang="es-GT" smtClean="0"/>
              <a:t>‹Nº›</a:t>
            </a:fld>
            <a:endParaRPr lang="es-GT"/>
          </a:p>
        </p:txBody>
      </p:sp>
    </p:spTree>
    <p:extLst>
      <p:ext uri="{BB962C8B-B14F-4D97-AF65-F5344CB8AC3E}">
        <p14:creationId xmlns:p14="http://schemas.microsoft.com/office/powerpoint/2010/main" val="2080877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GT"/>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7" name="Marcador de fecha 6"/>
          <p:cNvSpPr>
            <a:spLocks noGrp="1"/>
          </p:cNvSpPr>
          <p:nvPr>
            <p:ph type="dt" sz="half" idx="10"/>
          </p:nvPr>
        </p:nvSpPr>
        <p:spPr/>
        <p:txBody>
          <a:bodyPr/>
          <a:lstStyle/>
          <a:p>
            <a:fld id="{ED24347F-D16D-4B04-84B0-5A114CF89B95}" type="datetimeFigureOut">
              <a:rPr lang="es-GT" smtClean="0"/>
              <a:t>5/07/2023</a:t>
            </a:fld>
            <a:endParaRPr lang="es-GT"/>
          </a:p>
        </p:txBody>
      </p:sp>
      <p:sp>
        <p:nvSpPr>
          <p:cNvPr id="8" name="Marcador de pie de página 7"/>
          <p:cNvSpPr>
            <a:spLocks noGrp="1"/>
          </p:cNvSpPr>
          <p:nvPr>
            <p:ph type="ftr" sz="quarter" idx="11"/>
          </p:nvPr>
        </p:nvSpPr>
        <p:spPr/>
        <p:txBody>
          <a:bodyPr/>
          <a:lstStyle/>
          <a:p>
            <a:endParaRPr lang="es-GT"/>
          </a:p>
        </p:txBody>
      </p:sp>
      <p:sp>
        <p:nvSpPr>
          <p:cNvPr id="9" name="Marcador de número de diapositiva 8"/>
          <p:cNvSpPr>
            <a:spLocks noGrp="1"/>
          </p:cNvSpPr>
          <p:nvPr>
            <p:ph type="sldNum" sz="quarter" idx="12"/>
          </p:nvPr>
        </p:nvSpPr>
        <p:spPr/>
        <p:txBody>
          <a:bodyPr/>
          <a:lstStyle/>
          <a:p>
            <a:fld id="{E6A2B65A-1836-4245-8D05-60466BC726C8}" type="slidenum">
              <a:rPr lang="es-GT" smtClean="0"/>
              <a:t>‹Nº›</a:t>
            </a:fld>
            <a:endParaRPr lang="es-GT"/>
          </a:p>
        </p:txBody>
      </p:sp>
    </p:spTree>
    <p:extLst>
      <p:ext uri="{BB962C8B-B14F-4D97-AF65-F5344CB8AC3E}">
        <p14:creationId xmlns:p14="http://schemas.microsoft.com/office/powerpoint/2010/main" val="4094543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GT"/>
          </a:p>
        </p:txBody>
      </p:sp>
      <p:sp>
        <p:nvSpPr>
          <p:cNvPr id="3" name="Marcador de fecha 2"/>
          <p:cNvSpPr>
            <a:spLocks noGrp="1"/>
          </p:cNvSpPr>
          <p:nvPr>
            <p:ph type="dt" sz="half" idx="10"/>
          </p:nvPr>
        </p:nvSpPr>
        <p:spPr/>
        <p:txBody>
          <a:bodyPr/>
          <a:lstStyle/>
          <a:p>
            <a:fld id="{ED24347F-D16D-4B04-84B0-5A114CF89B95}" type="datetimeFigureOut">
              <a:rPr lang="es-GT" smtClean="0"/>
              <a:t>5/07/2023</a:t>
            </a:fld>
            <a:endParaRPr lang="es-GT"/>
          </a:p>
        </p:txBody>
      </p:sp>
      <p:sp>
        <p:nvSpPr>
          <p:cNvPr id="4" name="Marcador de pie de página 3"/>
          <p:cNvSpPr>
            <a:spLocks noGrp="1"/>
          </p:cNvSpPr>
          <p:nvPr>
            <p:ph type="ftr" sz="quarter" idx="11"/>
          </p:nvPr>
        </p:nvSpPr>
        <p:spPr/>
        <p:txBody>
          <a:bodyPr/>
          <a:lstStyle/>
          <a:p>
            <a:endParaRPr lang="es-GT"/>
          </a:p>
        </p:txBody>
      </p:sp>
      <p:sp>
        <p:nvSpPr>
          <p:cNvPr id="5" name="Marcador de número de diapositiva 4"/>
          <p:cNvSpPr>
            <a:spLocks noGrp="1"/>
          </p:cNvSpPr>
          <p:nvPr>
            <p:ph type="sldNum" sz="quarter" idx="12"/>
          </p:nvPr>
        </p:nvSpPr>
        <p:spPr/>
        <p:txBody>
          <a:bodyPr/>
          <a:lstStyle/>
          <a:p>
            <a:fld id="{E6A2B65A-1836-4245-8D05-60466BC726C8}" type="slidenum">
              <a:rPr lang="es-GT" smtClean="0"/>
              <a:t>‹Nº›</a:t>
            </a:fld>
            <a:endParaRPr lang="es-GT"/>
          </a:p>
        </p:txBody>
      </p:sp>
    </p:spTree>
    <p:extLst>
      <p:ext uri="{BB962C8B-B14F-4D97-AF65-F5344CB8AC3E}">
        <p14:creationId xmlns:p14="http://schemas.microsoft.com/office/powerpoint/2010/main" val="352767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D24347F-D16D-4B04-84B0-5A114CF89B95}" type="datetimeFigureOut">
              <a:rPr lang="es-GT" smtClean="0"/>
              <a:t>5/07/2023</a:t>
            </a:fld>
            <a:endParaRPr lang="es-GT"/>
          </a:p>
        </p:txBody>
      </p:sp>
      <p:sp>
        <p:nvSpPr>
          <p:cNvPr id="3" name="Marcador de pie de página 2"/>
          <p:cNvSpPr>
            <a:spLocks noGrp="1"/>
          </p:cNvSpPr>
          <p:nvPr>
            <p:ph type="ftr" sz="quarter" idx="11"/>
          </p:nvPr>
        </p:nvSpPr>
        <p:spPr/>
        <p:txBody>
          <a:bodyPr/>
          <a:lstStyle/>
          <a:p>
            <a:endParaRPr lang="es-GT"/>
          </a:p>
        </p:txBody>
      </p:sp>
      <p:sp>
        <p:nvSpPr>
          <p:cNvPr id="4" name="Marcador de número de diapositiva 3"/>
          <p:cNvSpPr>
            <a:spLocks noGrp="1"/>
          </p:cNvSpPr>
          <p:nvPr>
            <p:ph type="sldNum" sz="quarter" idx="12"/>
          </p:nvPr>
        </p:nvSpPr>
        <p:spPr/>
        <p:txBody>
          <a:bodyPr/>
          <a:lstStyle/>
          <a:p>
            <a:fld id="{E6A2B65A-1836-4245-8D05-60466BC726C8}" type="slidenum">
              <a:rPr lang="es-GT" smtClean="0"/>
              <a:t>‹Nº›</a:t>
            </a:fld>
            <a:endParaRPr lang="es-GT"/>
          </a:p>
        </p:txBody>
      </p:sp>
    </p:spTree>
    <p:extLst>
      <p:ext uri="{BB962C8B-B14F-4D97-AF65-F5344CB8AC3E}">
        <p14:creationId xmlns:p14="http://schemas.microsoft.com/office/powerpoint/2010/main" val="1624712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D24347F-D16D-4B04-84B0-5A114CF89B95}" type="datetimeFigureOut">
              <a:rPr lang="es-GT" smtClean="0"/>
              <a:t>5/07/2023</a:t>
            </a:fld>
            <a:endParaRPr lang="es-GT"/>
          </a:p>
        </p:txBody>
      </p:sp>
      <p:sp>
        <p:nvSpPr>
          <p:cNvPr id="6" name="Marcador de pie de página 5"/>
          <p:cNvSpPr>
            <a:spLocks noGrp="1"/>
          </p:cNvSpPr>
          <p:nvPr>
            <p:ph type="ftr" sz="quarter" idx="11"/>
          </p:nvPr>
        </p:nvSpPr>
        <p:spPr/>
        <p:txBody>
          <a:bodyPr/>
          <a:lstStyle/>
          <a:p>
            <a:endParaRPr lang="es-GT"/>
          </a:p>
        </p:txBody>
      </p:sp>
      <p:sp>
        <p:nvSpPr>
          <p:cNvPr id="7" name="Marcador de número de diapositiva 6"/>
          <p:cNvSpPr>
            <a:spLocks noGrp="1"/>
          </p:cNvSpPr>
          <p:nvPr>
            <p:ph type="sldNum" sz="quarter" idx="12"/>
          </p:nvPr>
        </p:nvSpPr>
        <p:spPr/>
        <p:txBody>
          <a:bodyPr/>
          <a:lstStyle/>
          <a:p>
            <a:fld id="{E6A2B65A-1836-4245-8D05-60466BC726C8}" type="slidenum">
              <a:rPr lang="es-GT" smtClean="0"/>
              <a:t>‹Nº›</a:t>
            </a:fld>
            <a:endParaRPr lang="es-GT"/>
          </a:p>
        </p:txBody>
      </p:sp>
    </p:spTree>
    <p:extLst>
      <p:ext uri="{BB962C8B-B14F-4D97-AF65-F5344CB8AC3E}">
        <p14:creationId xmlns:p14="http://schemas.microsoft.com/office/powerpoint/2010/main" val="363703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GT"/>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GT"/>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D24347F-D16D-4B04-84B0-5A114CF89B95}" type="datetimeFigureOut">
              <a:rPr lang="es-GT" smtClean="0"/>
              <a:t>5/07/2023</a:t>
            </a:fld>
            <a:endParaRPr lang="es-GT"/>
          </a:p>
        </p:txBody>
      </p:sp>
      <p:sp>
        <p:nvSpPr>
          <p:cNvPr id="6" name="Marcador de pie de página 5"/>
          <p:cNvSpPr>
            <a:spLocks noGrp="1"/>
          </p:cNvSpPr>
          <p:nvPr>
            <p:ph type="ftr" sz="quarter" idx="11"/>
          </p:nvPr>
        </p:nvSpPr>
        <p:spPr/>
        <p:txBody>
          <a:bodyPr/>
          <a:lstStyle/>
          <a:p>
            <a:endParaRPr lang="es-GT"/>
          </a:p>
        </p:txBody>
      </p:sp>
      <p:sp>
        <p:nvSpPr>
          <p:cNvPr id="7" name="Marcador de número de diapositiva 6"/>
          <p:cNvSpPr>
            <a:spLocks noGrp="1"/>
          </p:cNvSpPr>
          <p:nvPr>
            <p:ph type="sldNum" sz="quarter" idx="12"/>
          </p:nvPr>
        </p:nvSpPr>
        <p:spPr/>
        <p:txBody>
          <a:bodyPr/>
          <a:lstStyle/>
          <a:p>
            <a:fld id="{E6A2B65A-1836-4245-8D05-60466BC726C8}" type="slidenum">
              <a:rPr lang="es-GT" smtClean="0"/>
              <a:t>‹Nº›</a:t>
            </a:fld>
            <a:endParaRPr lang="es-GT"/>
          </a:p>
        </p:txBody>
      </p:sp>
    </p:spTree>
    <p:extLst>
      <p:ext uri="{BB962C8B-B14F-4D97-AF65-F5344CB8AC3E}">
        <p14:creationId xmlns:p14="http://schemas.microsoft.com/office/powerpoint/2010/main" val="4268433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GT"/>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GT"/>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4347F-D16D-4B04-84B0-5A114CF89B95}" type="datetimeFigureOut">
              <a:rPr lang="es-GT" smtClean="0"/>
              <a:t>5/07/2023</a:t>
            </a:fld>
            <a:endParaRPr lang="es-GT"/>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GT"/>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2B65A-1836-4245-8D05-60466BC726C8}" type="slidenum">
              <a:rPr lang="es-GT" smtClean="0"/>
              <a:t>‹Nº›</a:t>
            </a:fld>
            <a:endParaRPr lang="es-GT"/>
          </a:p>
        </p:txBody>
      </p:sp>
    </p:spTree>
    <p:extLst>
      <p:ext uri="{BB962C8B-B14F-4D97-AF65-F5344CB8AC3E}">
        <p14:creationId xmlns:p14="http://schemas.microsoft.com/office/powerpoint/2010/main" val="1881982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unccd.in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2.xml"/><Relationship Id="rId4" Type="http://schemas.openxmlformats.org/officeDocument/2006/relationships/chart" Target="../charts/chart24.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2.xml"/><Relationship Id="rId4" Type="http://schemas.openxmlformats.org/officeDocument/2006/relationships/chart" Target="../charts/chart2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2.xml"/><Relationship Id="rId4" Type="http://schemas.openxmlformats.org/officeDocument/2006/relationships/chart" Target="../charts/chart30.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2.xml"/><Relationship Id="rId4" Type="http://schemas.openxmlformats.org/officeDocument/2006/relationships/chart" Target="../charts/chart33.xml"/></Relationships>
</file>

<file path=ppt/slides/_rels/slide4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2.xml"/><Relationship Id="rId4" Type="http://schemas.openxmlformats.org/officeDocument/2006/relationships/chart" Target="../charts/chart36.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CuadroTexto 17"/>
          <p:cNvSpPr txBox="1"/>
          <p:nvPr/>
        </p:nvSpPr>
        <p:spPr>
          <a:xfrm>
            <a:off x="156909" y="2227150"/>
            <a:ext cx="7720714" cy="2062103"/>
          </a:xfrm>
          <a:prstGeom prst="rect">
            <a:avLst/>
          </a:prstGeom>
          <a:noFill/>
        </p:spPr>
        <p:txBody>
          <a:bodyPr wrap="square" rtlCol="0">
            <a:spAutoFit/>
          </a:bodyPr>
          <a:lstStyle/>
          <a:p>
            <a:r>
              <a:rPr lang="es-ES" sz="3200" b="1" dirty="0">
                <a:solidFill>
                  <a:srgbClr val="254D7D"/>
                </a:solidFill>
              </a:rPr>
              <a:t>Modelos de sistemas agroforestales sistematizados que proveen bienes y servicios ambientales, en la zona de influencia del Proyecto</a:t>
            </a:r>
            <a:endParaRPr lang="es-GT" sz="3200" b="1" dirty="0">
              <a:solidFill>
                <a:srgbClr val="254D7D"/>
              </a:solidFill>
            </a:endParaRPr>
          </a:p>
        </p:txBody>
      </p:sp>
      <p:pic>
        <p:nvPicPr>
          <p:cNvPr id="19" name="Imagen 18"/>
          <p:cNvPicPr>
            <a:picLocks noChangeAspect="1"/>
          </p:cNvPicPr>
          <p:nvPr/>
        </p:nvPicPr>
        <p:blipFill>
          <a:blip r:embed="rId3"/>
          <a:stretch>
            <a:fillRect/>
          </a:stretch>
        </p:blipFill>
        <p:spPr>
          <a:xfrm>
            <a:off x="7877624" y="0"/>
            <a:ext cx="4314376" cy="6858000"/>
          </a:xfrm>
          <a:prstGeom prst="rect">
            <a:avLst/>
          </a:prstGeom>
        </p:spPr>
      </p:pic>
      <p:grpSp>
        <p:nvGrpSpPr>
          <p:cNvPr id="22" name="Grupo 21"/>
          <p:cNvGrpSpPr/>
          <p:nvPr/>
        </p:nvGrpSpPr>
        <p:grpSpPr>
          <a:xfrm>
            <a:off x="0" y="5935483"/>
            <a:ext cx="12192000" cy="849473"/>
            <a:chOff x="0" y="5946305"/>
            <a:chExt cx="12192000" cy="849473"/>
          </a:xfrm>
        </p:grpSpPr>
        <p:sp>
          <p:nvSpPr>
            <p:cNvPr id="20" name="Rectángulo 19"/>
            <p:cNvSpPr/>
            <p:nvPr/>
          </p:nvSpPr>
          <p:spPr>
            <a:xfrm>
              <a:off x="0" y="5946305"/>
              <a:ext cx="12192000" cy="849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21" name="Imagen 20"/>
            <p:cNvPicPr>
              <a:picLocks noChangeAspect="1"/>
            </p:cNvPicPr>
            <p:nvPr/>
          </p:nvPicPr>
          <p:blipFill rotWithShape="1">
            <a:blip r:embed="rId2">
              <a:extLst>
                <a:ext uri="{28A0092B-C50C-407E-A947-70E740481C1C}">
                  <a14:useLocalDpi xmlns:a14="http://schemas.microsoft.com/office/drawing/2010/main" val="0"/>
                </a:ext>
              </a:extLst>
            </a:blip>
            <a:srcRect t="89224"/>
            <a:stretch/>
          </p:blipFill>
          <p:spPr>
            <a:xfrm>
              <a:off x="92883" y="6007969"/>
              <a:ext cx="12006235" cy="727784"/>
            </a:xfrm>
            <a:prstGeom prst="rect">
              <a:avLst/>
            </a:prstGeom>
          </p:spPr>
        </p:pic>
      </p:grpSp>
      <p:sp>
        <p:nvSpPr>
          <p:cNvPr id="23" name="CuadroTexto 22"/>
          <p:cNvSpPr txBox="1"/>
          <p:nvPr/>
        </p:nvSpPr>
        <p:spPr>
          <a:xfrm>
            <a:off x="156909" y="5501416"/>
            <a:ext cx="7720714" cy="307777"/>
          </a:xfrm>
          <a:prstGeom prst="rect">
            <a:avLst/>
          </a:prstGeom>
          <a:noFill/>
        </p:spPr>
        <p:txBody>
          <a:bodyPr wrap="square" rtlCol="0">
            <a:spAutoFit/>
          </a:bodyPr>
          <a:lstStyle/>
          <a:p>
            <a:r>
              <a:rPr lang="es-ES" sz="1400" dirty="0">
                <a:latin typeface="+mj-lt"/>
              </a:rPr>
              <a:t>Chimaltenango, marzo de 2023</a:t>
            </a:r>
            <a:endParaRPr lang="es-GT" sz="1400" dirty="0">
              <a:latin typeface="+mj-lt"/>
            </a:endParaRPr>
          </a:p>
        </p:txBody>
      </p:sp>
    </p:spTree>
    <p:extLst>
      <p:ext uri="{BB962C8B-B14F-4D97-AF65-F5344CB8AC3E}">
        <p14:creationId xmlns:p14="http://schemas.microsoft.com/office/powerpoint/2010/main" val="2351345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6F7EF2-3CB4-08A4-4F8E-1518B70F9EB6}"/>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	Sistemas Agroforestales identificados y su intensificación </a:t>
            </a:r>
            <a:endParaRPr lang="es-GT" sz="3200" b="1" dirty="0"/>
          </a:p>
        </p:txBody>
      </p:sp>
      <p:graphicFrame>
        <p:nvGraphicFramePr>
          <p:cNvPr id="2" name="Tabla 1">
            <a:extLst>
              <a:ext uri="{FF2B5EF4-FFF2-40B4-BE49-F238E27FC236}">
                <a16:creationId xmlns:a16="http://schemas.microsoft.com/office/drawing/2014/main" id="{69CA0659-38AA-4E2F-9C7D-19AC8C2C38D3}"/>
              </a:ext>
            </a:extLst>
          </p:cNvPr>
          <p:cNvGraphicFramePr>
            <a:graphicFrameLocks noGrp="1"/>
          </p:cNvGraphicFramePr>
          <p:nvPr>
            <p:extLst>
              <p:ext uri="{D42A27DB-BD31-4B8C-83A1-F6EECF244321}">
                <p14:modId xmlns:p14="http://schemas.microsoft.com/office/powerpoint/2010/main" val="202511110"/>
              </p:ext>
            </p:extLst>
          </p:nvPr>
        </p:nvGraphicFramePr>
        <p:xfrm>
          <a:off x="307143" y="1111347"/>
          <a:ext cx="11577713" cy="1294227"/>
        </p:xfrm>
        <a:graphic>
          <a:graphicData uri="http://schemas.openxmlformats.org/drawingml/2006/table">
            <a:tbl>
              <a:tblPr firstRow="1" firstCol="1">
                <a:tableStyleId>{2A488322-F2BA-4B5B-9748-0D474271808F}</a:tableStyleId>
              </a:tblPr>
              <a:tblGrid>
                <a:gridCol w="1106151">
                  <a:extLst>
                    <a:ext uri="{9D8B030D-6E8A-4147-A177-3AD203B41FA5}">
                      <a16:colId xmlns:a16="http://schemas.microsoft.com/office/drawing/2014/main" val="3984842755"/>
                    </a:ext>
                  </a:extLst>
                </a:gridCol>
                <a:gridCol w="1106151">
                  <a:extLst>
                    <a:ext uri="{9D8B030D-6E8A-4147-A177-3AD203B41FA5}">
                      <a16:colId xmlns:a16="http://schemas.microsoft.com/office/drawing/2014/main" val="2928508923"/>
                    </a:ext>
                  </a:extLst>
                </a:gridCol>
                <a:gridCol w="1917328">
                  <a:extLst>
                    <a:ext uri="{9D8B030D-6E8A-4147-A177-3AD203B41FA5}">
                      <a16:colId xmlns:a16="http://schemas.microsoft.com/office/drawing/2014/main" val="1560974263"/>
                    </a:ext>
                  </a:extLst>
                </a:gridCol>
                <a:gridCol w="1382689">
                  <a:extLst>
                    <a:ext uri="{9D8B030D-6E8A-4147-A177-3AD203B41FA5}">
                      <a16:colId xmlns:a16="http://schemas.microsoft.com/office/drawing/2014/main" val="1990649045"/>
                    </a:ext>
                  </a:extLst>
                </a:gridCol>
                <a:gridCol w="1106151">
                  <a:extLst>
                    <a:ext uri="{9D8B030D-6E8A-4147-A177-3AD203B41FA5}">
                      <a16:colId xmlns:a16="http://schemas.microsoft.com/office/drawing/2014/main" val="3626206560"/>
                    </a:ext>
                  </a:extLst>
                </a:gridCol>
                <a:gridCol w="1640790">
                  <a:extLst>
                    <a:ext uri="{9D8B030D-6E8A-4147-A177-3AD203B41FA5}">
                      <a16:colId xmlns:a16="http://schemas.microsoft.com/office/drawing/2014/main" val="3403025556"/>
                    </a:ext>
                  </a:extLst>
                </a:gridCol>
                <a:gridCol w="1106151">
                  <a:extLst>
                    <a:ext uri="{9D8B030D-6E8A-4147-A177-3AD203B41FA5}">
                      <a16:colId xmlns:a16="http://schemas.microsoft.com/office/drawing/2014/main" val="613795339"/>
                    </a:ext>
                  </a:extLst>
                </a:gridCol>
                <a:gridCol w="1106151">
                  <a:extLst>
                    <a:ext uri="{9D8B030D-6E8A-4147-A177-3AD203B41FA5}">
                      <a16:colId xmlns:a16="http://schemas.microsoft.com/office/drawing/2014/main" val="3780590069"/>
                    </a:ext>
                  </a:extLst>
                </a:gridCol>
                <a:gridCol w="1106151">
                  <a:extLst>
                    <a:ext uri="{9D8B030D-6E8A-4147-A177-3AD203B41FA5}">
                      <a16:colId xmlns:a16="http://schemas.microsoft.com/office/drawing/2014/main" val="3444201559"/>
                    </a:ext>
                  </a:extLst>
                </a:gridCol>
              </a:tblGrid>
              <a:tr h="768848">
                <a:tc>
                  <a:txBody>
                    <a:bodyPr/>
                    <a:lstStyle/>
                    <a:p>
                      <a:pPr algn="ctr" fontAlgn="ctr"/>
                      <a:r>
                        <a:rPr lang="es-GT" sz="1500" u="none" strike="noStrike">
                          <a:effectLst/>
                        </a:rPr>
                        <a:t>No</a:t>
                      </a:r>
                      <a:endParaRPr lang="es-GT" sz="15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GT" sz="1500" u="none" strike="noStrike">
                          <a:effectLst/>
                        </a:rPr>
                        <a:t>Zona de vida</a:t>
                      </a:r>
                      <a:endParaRPr lang="es-GT" sz="15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GT" sz="1500" b="1" u="none" strike="noStrike" dirty="0">
                          <a:effectLst/>
                        </a:rPr>
                        <a:t>Sistema agrícola</a:t>
                      </a:r>
                      <a:endParaRPr lang="es-GT" sz="15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GT" sz="1500" u="none" strike="noStrike">
                          <a:effectLst/>
                        </a:rPr>
                        <a:t>Arreglo agroforestal</a:t>
                      </a:r>
                      <a:endParaRPr lang="es-GT" sz="15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GT" sz="1500" u="none" strike="noStrike">
                          <a:effectLst/>
                        </a:rPr>
                        <a:t>Cultivos</a:t>
                      </a:r>
                      <a:endParaRPr lang="es-GT" sz="15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GT" sz="1500" u="none" strike="noStrike">
                          <a:effectLst/>
                        </a:rPr>
                        <a:t>Especies</a:t>
                      </a:r>
                      <a:endParaRPr lang="es-GT" sz="15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GT" sz="1500" b="1" u="none" strike="noStrike" dirty="0">
                          <a:effectLst/>
                        </a:rPr>
                        <a:t>Arreglo</a:t>
                      </a:r>
                      <a:endParaRPr lang="es-GT" sz="1500" b="1" i="0" u="none" strike="noStrike" dirty="0">
                        <a:solidFill>
                          <a:srgbClr val="000000"/>
                        </a:solidFill>
                        <a:effectLst/>
                        <a:latin typeface="Calibri" panose="020F0502020204030204" pitchFamily="34" charset="0"/>
                      </a:endParaRPr>
                    </a:p>
                  </a:txBody>
                  <a:tcPr marL="9525" marR="9525" marT="9525" marB="0" anchor="ctr">
                    <a:solidFill>
                      <a:schemeClr val="accent4">
                        <a:lumMod val="60000"/>
                        <a:lumOff val="40000"/>
                      </a:schemeClr>
                    </a:solidFill>
                  </a:tcPr>
                </a:tc>
                <a:tc>
                  <a:txBody>
                    <a:bodyPr/>
                    <a:lstStyle/>
                    <a:p>
                      <a:pPr algn="ctr" fontAlgn="ctr"/>
                      <a:r>
                        <a:rPr lang="es-GT" sz="1500" u="none" strike="noStrike" dirty="0">
                          <a:effectLst/>
                        </a:rPr>
                        <a:t>Especie arbórea propuesta</a:t>
                      </a:r>
                      <a:endParaRPr lang="es-GT" sz="1500" b="1" i="0" u="none" strike="noStrike" dirty="0">
                        <a:solidFill>
                          <a:srgbClr val="000000"/>
                        </a:solidFill>
                        <a:effectLst/>
                        <a:latin typeface="Calibri" panose="020F0502020204030204" pitchFamily="34" charset="0"/>
                      </a:endParaRPr>
                    </a:p>
                  </a:txBody>
                  <a:tcPr marL="9525" marR="9525" marT="9525" marB="0" anchor="ctr">
                    <a:solidFill>
                      <a:schemeClr val="accent4">
                        <a:lumMod val="60000"/>
                        <a:lumOff val="40000"/>
                      </a:schemeClr>
                    </a:solidFill>
                  </a:tcPr>
                </a:tc>
                <a:tc>
                  <a:txBody>
                    <a:bodyPr/>
                    <a:lstStyle/>
                    <a:p>
                      <a:pPr algn="ctr" fontAlgn="ctr"/>
                      <a:r>
                        <a:rPr lang="es-GT" sz="1500" u="none" strike="noStrike">
                          <a:effectLst/>
                        </a:rPr>
                        <a:t>Cultivo  propuesto</a:t>
                      </a:r>
                      <a:endParaRPr lang="es-GT" sz="1500" b="1" i="0" u="none" strike="noStrike">
                        <a:solidFill>
                          <a:srgbClr val="000000"/>
                        </a:solidFill>
                        <a:effectLst/>
                        <a:latin typeface="Calibri" panose="020F0502020204030204" pitchFamily="34" charset="0"/>
                      </a:endParaRPr>
                    </a:p>
                  </a:txBody>
                  <a:tcPr marL="9525" marR="9525" marT="9525" marB="0" anchor="ctr">
                    <a:solidFill>
                      <a:schemeClr val="accent4">
                        <a:lumMod val="60000"/>
                        <a:lumOff val="40000"/>
                      </a:schemeClr>
                    </a:solidFill>
                  </a:tcPr>
                </a:tc>
                <a:extLst>
                  <a:ext uri="{0D108BD9-81ED-4DB2-BD59-A6C34878D82A}">
                    <a16:rowId xmlns:a16="http://schemas.microsoft.com/office/drawing/2014/main" val="2388042122"/>
                  </a:ext>
                </a:extLst>
              </a:tr>
              <a:tr h="525379">
                <a:tc>
                  <a:txBody>
                    <a:bodyPr/>
                    <a:lstStyle/>
                    <a:p>
                      <a:pPr algn="ctr" fontAlgn="ctr"/>
                      <a:r>
                        <a:rPr lang="es-GT" sz="1500" u="none" strike="noStrike">
                          <a:effectLst/>
                        </a:rPr>
                        <a:t>12</a:t>
                      </a:r>
                      <a:endParaRPr lang="es-GT" sz="15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s-GT" sz="1500" u="none" strike="noStrike">
                          <a:effectLst/>
                        </a:rPr>
                        <a:t>bmh-MT</a:t>
                      </a:r>
                      <a:endParaRPr lang="es-GT" sz="15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GT" sz="1500" b="1" u="none" strike="noStrike" dirty="0">
                          <a:effectLst/>
                        </a:rPr>
                        <a:t>Silvopastoril (ovejas)</a:t>
                      </a:r>
                      <a:endParaRPr lang="es-GT" sz="15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s-GT" sz="1500" u="none" strike="noStrike">
                          <a:effectLst/>
                        </a:rPr>
                        <a:t>Bosque</a:t>
                      </a:r>
                      <a:endParaRPr lang="es-GT" sz="15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GT" sz="1500" u="none" strike="noStrike">
                          <a:effectLst/>
                        </a:rPr>
                        <a:t>Lana</a:t>
                      </a:r>
                      <a:endParaRPr lang="es-GT" sz="1500" b="0" i="0"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GT" sz="1500" u="none" strike="noStrike">
                          <a:effectLst/>
                        </a:rPr>
                        <a:t>Pinus pseudostrobus</a:t>
                      </a:r>
                      <a:endParaRPr lang="es-GT" sz="1500" b="0" i="1" u="none" strike="noStrike">
                        <a:solidFill>
                          <a:srgbClr val="000000"/>
                        </a:solidFill>
                        <a:effectLst/>
                        <a:latin typeface="Arial" panose="020B0604020202020204" pitchFamily="34" charset="0"/>
                      </a:endParaRPr>
                    </a:p>
                  </a:txBody>
                  <a:tcPr marL="9525" marR="9525" marT="9525" marB="0" anchor="ctr"/>
                </a:tc>
                <a:tc>
                  <a:txBody>
                    <a:bodyPr/>
                    <a:lstStyle/>
                    <a:p>
                      <a:pPr algn="ctr" fontAlgn="ctr"/>
                      <a:r>
                        <a:rPr lang="es-GT" sz="1500" b="1" u="none" strike="noStrike" dirty="0">
                          <a:effectLst/>
                        </a:rPr>
                        <a:t>Promoción </a:t>
                      </a:r>
                      <a:endParaRPr lang="es-GT" sz="1500" b="1" i="0" u="none" strike="noStrike" dirty="0">
                        <a:solidFill>
                          <a:srgbClr val="000000"/>
                        </a:solidFill>
                        <a:effectLst/>
                        <a:latin typeface="Calibri" panose="020F0502020204030204" pitchFamily="34" charset="0"/>
                      </a:endParaRPr>
                    </a:p>
                  </a:txBody>
                  <a:tcPr marL="9525" marR="9525" marT="9525" marB="0" anchor="ctr">
                    <a:solidFill>
                      <a:schemeClr val="accent4">
                        <a:lumMod val="60000"/>
                        <a:lumOff val="40000"/>
                      </a:schemeClr>
                    </a:solidFill>
                  </a:tcPr>
                </a:tc>
                <a:tc>
                  <a:txBody>
                    <a:bodyPr/>
                    <a:lstStyle/>
                    <a:p>
                      <a:pPr algn="ctr" fontAlgn="ctr"/>
                      <a:r>
                        <a:rPr lang="es-GT" sz="1500" u="none" strike="noStrike" dirty="0">
                          <a:effectLst/>
                        </a:rPr>
                        <a:t>Bosque secundario</a:t>
                      </a:r>
                      <a:endParaRPr lang="es-GT" sz="1500" b="0" i="0" u="none" strike="noStrike" dirty="0">
                        <a:solidFill>
                          <a:srgbClr val="000000"/>
                        </a:solidFill>
                        <a:effectLst/>
                        <a:latin typeface="Calibri" panose="020F0502020204030204" pitchFamily="34" charset="0"/>
                      </a:endParaRPr>
                    </a:p>
                  </a:txBody>
                  <a:tcPr marL="9525" marR="9525" marT="9525" marB="0" anchor="ctr">
                    <a:solidFill>
                      <a:schemeClr val="accent4">
                        <a:lumMod val="60000"/>
                        <a:lumOff val="40000"/>
                      </a:schemeClr>
                    </a:solidFill>
                  </a:tcPr>
                </a:tc>
                <a:tc>
                  <a:txBody>
                    <a:bodyPr/>
                    <a:lstStyle/>
                    <a:p>
                      <a:pPr algn="ctr" fontAlgn="ctr"/>
                      <a:r>
                        <a:rPr lang="es-GT" sz="1500" u="none" strike="noStrike" dirty="0" err="1">
                          <a:effectLst/>
                        </a:rPr>
                        <a:t>Pelibuey</a:t>
                      </a:r>
                      <a:endParaRPr lang="es-GT" sz="1500" b="0" i="0" u="none" strike="noStrike" dirty="0">
                        <a:solidFill>
                          <a:srgbClr val="000000"/>
                        </a:solidFill>
                        <a:effectLst/>
                        <a:latin typeface="Calibri" panose="020F0502020204030204" pitchFamily="34" charset="0"/>
                      </a:endParaRPr>
                    </a:p>
                  </a:txBody>
                  <a:tcPr marL="9525" marR="9525" marT="9525" marB="0" anchor="ctr">
                    <a:solidFill>
                      <a:schemeClr val="accent4">
                        <a:lumMod val="60000"/>
                        <a:lumOff val="40000"/>
                      </a:schemeClr>
                    </a:solidFill>
                  </a:tcPr>
                </a:tc>
                <a:extLst>
                  <a:ext uri="{0D108BD9-81ED-4DB2-BD59-A6C34878D82A}">
                    <a16:rowId xmlns:a16="http://schemas.microsoft.com/office/drawing/2014/main" val="332424845"/>
                  </a:ext>
                </a:extLst>
              </a:tr>
            </a:tbl>
          </a:graphicData>
        </a:graphic>
      </p:graphicFrame>
    </p:spTree>
    <p:extLst>
      <p:ext uri="{BB962C8B-B14F-4D97-AF65-F5344CB8AC3E}">
        <p14:creationId xmlns:p14="http://schemas.microsoft.com/office/powerpoint/2010/main" val="2488439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C890EC1-8BBA-9E59-8916-87803004D6B4}"/>
              </a:ext>
            </a:extLst>
          </p:cNvPr>
          <p:cNvSpPr txBox="1"/>
          <p:nvPr/>
        </p:nvSpPr>
        <p:spPr>
          <a:xfrm>
            <a:off x="805543" y="400254"/>
            <a:ext cx="10580914" cy="5300938"/>
          </a:xfrm>
          <a:prstGeom prst="rect">
            <a:avLst/>
          </a:prstGeom>
          <a:noFill/>
        </p:spPr>
        <p:txBody>
          <a:bodyPr wrap="square">
            <a:spAutoFit/>
          </a:bodyPr>
          <a:lstStyle/>
          <a:p>
            <a:pPr marL="571500" indent="-342900" algn="just">
              <a:lnSpc>
                <a:spcPct val="115000"/>
              </a:lnSpc>
              <a:spcAft>
                <a:spcPts val="1000"/>
              </a:spcAft>
              <a:buFont typeface="Arial" panose="020B0604020202020204" pitchFamily="34" charset="0"/>
              <a:buChar char="•"/>
            </a:pPr>
            <a:r>
              <a:rPr lang="es-CR" dirty="0">
                <a:effectLst/>
                <a:latin typeface="Arial" panose="020B0604020202020204" pitchFamily="34" charset="0"/>
                <a:ea typeface="Calibri" panose="020F0502020204030204" pitchFamily="34" charset="0"/>
                <a:cs typeface="Times New Roman" panose="02020603050405020304" pitchFamily="18" charset="0"/>
              </a:rPr>
              <a:t>Se han identificado diversidad de actividades en el uso de la tierra, entre las que destacan la agricultura de subsistencia (granos básicos), la agricultura de exportación (hortalizas), los cultivos perennes, como el café, aguacate y frutales deciduos, el pastoreo de ovejas en mínima parte y el urbanismo</a:t>
            </a:r>
          </a:p>
          <a:p>
            <a:pPr marL="571500" indent="-342900" algn="just">
              <a:lnSpc>
                <a:spcPct val="115000"/>
              </a:lnSpc>
              <a:spcAft>
                <a:spcPts val="1000"/>
              </a:spcAft>
              <a:buFont typeface="Arial" panose="020B0604020202020204" pitchFamily="34" charset="0"/>
              <a:buChar char="•"/>
            </a:pPr>
            <a:endParaRPr lang="es-CR" dirty="0">
              <a:effectLst/>
              <a:latin typeface="Arial" panose="020B0604020202020204" pitchFamily="34" charset="0"/>
              <a:ea typeface="Calibri" panose="020F0502020204030204" pitchFamily="34" charset="0"/>
              <a:cs typeface="Times New Roman" panose="02020603050405020304" pitchFamily="18" charset="0"/>
            </a:endParaRPr>
          </a:p>
          <a:p>
            <a:pPr marL="571500" indent="-342900" algn="just">
              <a:lnSpc>
                <a:spcPct val="115000"/>
              </a:lnSpc>
              <a:spcAft>
                <a:spcPts val="1000"/>
              </a:spcAft>
              <a:buFont typeface="Arial" panose="020B0604020202020204" pitchFamily="34" charset="0"/>
              <a:buChar char="•"/>
            </a:pPr>
            <a:r>
              <a:rPr lang="es-CR" dirty="0">
                <a:effectLst/>
                <a:latin typeface="Arial" panose="020B0604020202020204" pitchFamily="34" charset="0"/>
                <a:ea typeface="Calibri" panose="020F0502020204030204" pitchFamily="34" charset="0"/>
                <a:cs typeface="Times New Roman" panose="02020603050405020304" pitchFamily="18" charset="0"/>
              </a:rPr>
              <a:t>Se identificaron, además, algunas combinaciones de cultivos con especies arbóreas y/o arbustivas, con la finalidad de abastecerse de leña, madera y hojarasca con fines de aporte de materia orgánica al suelo.  </a:t>
            </a:r>
          </a:p>
          <a:p>
            <a:pPr marL="571500" indent="-342900" algn="just">
              <a:lnSpc>
                <a:spcPct val="115000"/>
              </a:lnSpc>
              <a:spcAft>
                <a:spcPts val="1000"/>
              </a:spcAft>
              <a:buFont typeface="Arial" panose="020B0604020202020204" pitchFamily="34" charset="0"/>
              <a:buChar char="•"/>
            </a:pPr>
            <a:endParaRPr lang="es-CR" dirty="0">
              <a:effectLst/>
              <a:latin typeface="Arial" panose="020B0604020202020204" pitchFamily="34" charset="0"/>
              <a:ea typeface="Calibri" panose="020F0502020204030204" pitchFamily="34" charset="0"/>
              <a:cs typeface="Times New Roman" panose="02020603050405020304" pitchFamily="18" charset="0"/>
            </a:endParaRPr>
          </a:p>
          <a:p>
            <a:pPr marL="571500" indent="-342900" algn="just">
              <a:lnSpc>
                <a:spcPct val="115000"/>
              </a:lnSpc>
              <a:spcAft>
                <a:spcPts val="1000"/>
              </a:spcAft>
              <a:buFont typeface="Arial" panose="020B0604020202020204" pitchFamily="34" charset="0"/>
              <a:buChar char="•"/>
            </a:pPr>
            <a:r>
              <a:rPr lang="es-CR" dirty="0">
                <a:effectLst/>
                <a:latin typeface="Arial" panose="020B0604020202020204" pitchFamily="34" charset="0"/>
                <a:ea typeface="Calibri" panose="020F0502020204030204" pitchFamily="34" charset="0"/>
                <a:cs typeface="Times New Roman" panose="02020603050405020304" pitchFamily="18" charset="0"/>
              </a:rPr>
              <a:t>La certeza jurídica de la tenencia de la tierra es un factor que impide el establecimiento de los SAF a través de los programas como PINPEP y PROBOSQUE, así como sus trámites y costo.</a:t>
            </a:r>
          </a:p>
          <a:p>
            <a:pPr marL="571500" indent="-342900" algn="just">
              <a:lnSpc>
                <a:spcPct val="115000"/>
              </a:lnSpc>
              <a:spcAft>
                <a:spcPts val="1000"/>
              </a:spcAft>
              <a:buFont typeface="Arial" panose="020B0604020202020204" pitchFamily="34" charset="0"/>
              <a:buChar char="•"/>
            </a:pPr>
            <a:endParaRPr lang="es-GT"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342900" algn="just">
              <a:lnSpc>
                <a:spcPct val="115000"/>
              </a:lnSpc>
              <a:spcAft>
                <a:spcPts val="1000"/>
              </a:spcAft>
              <a:buFont typeface="Arial" panose="020B0604020202020204" pitchFamily="34" charset="0"/>
              <a:buChar char="•"/>
            </a:pPr>
            <a:r>
              <a:rPr lang="es-CR" dirty="0">
                <a:effectLst/>
                <a:latin typeface="Arial" panose="020B0604020202020204" pitchFamily="34" charset="0"/>
                <a:ea typeface="Calibri" panose="020F0502020204030204" pitchFamily="34" charset="0"/>
                <a:cs typeface="Times New Roman" panose="02020603050405020304" pitchFamily="18" charset="0"/>
              </a:rPr>
              <a:t> No existe una institucionalidad que se encargue del impulso de los SAF en la región sujeta a estudio y menos a nivel nacional.</a:t>
            </a:r>
            <a:endParaRPr lang="es-GT"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06016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p:cNvSpPr txBox="1"/>
          <p:nvPr/>
        </p:nvSpPr>
        <p:spPr>
          <a:xfrm>
            <a:off x="156909" y="2227150"/>
            <a:ext cx="7720714" cy="1077218"/>
          </a:xfrm>
          <a:prstGeom prst="rect">
            <a:avLst/>
          </a:prstGeom>
          <a:noFill/>
        </p:spPr>
        <p:txBody>
          <a:bodyPr wrap="square" rtlCol="0">
            <a:spAutoFit/>
          </a:bodyPr>
          <a:lstStyle/>
          <a:p>
            <a:r>
              <a:rPr lang="es-ES" sz="3200" b="1" dirty="0">
                <a:solidFill>
                  <a:srgbClr val="254D7D"/>
                </a:solidFill>
              </a:rPr>
              <a:t>Roles de género y conocimientos culturales de los sistemas agroforestales</a:t>
            </a:r>
            <a:endParaRPr lang="es-GT" sz="3200" b="1" dirty="0">
              <a:solidFill>
                <a:srgbClr val="254D7D"/>
              </a:solidFill>
            </a:endParaRPr>
          </a:p>
        </p:txBody>
      </p:sp>
      <p:pic>
        <p:nvPicPr>
          <p:cNvPr id="19" name="Imagen 18"/>
          <p:cNvPicPr>
            <a:picLocks noChangeAspect="1"/>
          </p:cNvPicPr>
          <p:nvPr/>
        </p:nvPicPr>
        <p:blipFill>
          <a:blip r:embed="rId2"/>
          <a:stretch>
            <a:fillRect/>
          </a:stretch>
        </p:blipFill>
        <p:spPr>
          <a:xfrm>
            <a:off x="7877624" y="0"/>
            <a:ext cx="4314376" cy="6858000"/>
          </a:xfrm>
          <a:prstGeom prst="rect">
            <a:avLst/>
          </a:prstGeom>
        </p:spPr>
      </p:pic>
      <p:grpSp>
        <p:nvGrpSpPr>
          <p:cNvPr id="22" name="Grupo 21"/>
          <p:cNvGrpSpPr/>
          <p:nvPr/>
        </p:nvGrpSpPr>
        <p:grpSpPr>
          <a:xfrm>
            <a:off x="0" y="5935483"/>
            <a:ext cx="12192000" cy="849473"/>
            <a:chOff x="0" y="5946305"/>
            <a:chExt cx="12192000" cy="849473"/>
          </a:xfrm>
        </p:grpSpPr>
        <p:sp>
          <p:nvSpPr>
            <p:cNvPr id="20" name="Rectángulo 19"/>
            <p:cNvSpPr/>
            <p:nvPr/>
          </p:nvSpPr>
          <p:spPr>
            <a:xfrm>
              <a:off x="0" y="5946305"/>
              <a:ext cx="12192000" cy="849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21" name="Imagen 20"/>
            <p:cNvPicPr>
              <a:picLocks noChangeAspect="1"/>
            </p:cNvPicPr>
            <p:nvPr/>
          </p:nvPicPr>
          <p:blipFill rotWithShape="1">
            <a:blip r:embed="rId3">
              <a:extLst>
                <a:ext uri="{28A0092B-C50C-407E-A947-70E740481C1C}">
                  <a14:useLocalDpi xmlns:a14="http://schemas.microsoft.com/office/drawing/2010/main" val="0"/>
                </a:ext>
              </a:extLst>
            </a:blip>
            <a:srcRect t="89224"/>
            <a:stretch/>
          </p:blipFill>
          <p:spPr>
            <a:xfrm>
              <a:off x="92883" y="6007969"/>
              <a:ext cx="12006235" cy="727784"/>
            </a:xfrm>
            <a:prstGeom prst="rect">
              <a:avLst/>
            </a:prstGeom>
          </p:spPr>
        </p:pic>
      </p:grpSp>
      <p:sp>
        <p:nvSpPr>
          <p:cNvPr id="23" name="CuadroTexto 22"/>
          <p:cNvSpPr txBox="1"/>
          <p:nvPr/>
        </p:nvSpPr>
        <p:spPr>
          <a:xfrm>
            <a:off x="156909" y="5501416"/>
            <a:ext cx="7720714" cy="307777"/>
          </a:xfrm>
          <a:prstGeom prst="rect">
            <a:avLst/>
          </a:prstGeom>
          <a:noFill/>
        </p:spPr>
        <p:txBody>
          <a:bodyPr wrap="square" rtlCol="0">
            <a:spAutoFit/>
          </a:bodyPr>
          <a:lstStyle/>
          <a:p>
            <a:r>
              <a:rPr lang="es-ES" sz="1400" dirty="0">
                <a:latin typeface="+mj-lt"/>
              </a:rPr>
              <a:t>Chimaltenango, marzo de 2023</a:t>
            </a:r>
            <a:endParaRPr lang="es-GT" sz="1400" dirty="0">
              <a:latin typeface="+mj-lt"/>
            </a:endParaRPr>
          </a:p>
        </p:txBody>
      </p:sp>
    </p:spTree>
    <p:extLst>
      <p:ext uri="{BB962C8B-B14F-4D97-AF65-F5344CB8AC3E}">
        <p14:creationId xmlns:p14="http://schemas.microsoft.com/office/powerpoint/2010/main" val="738269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5E30474-9337-EFD2-F6CE-D654586FCD80}"/>
              </a:ext>
            </a:extLst>
          </p:cNvPr>
          <p:cNvSpPr>
            <a:spLocks noGrp="1"/>
          </p:cNvSpPr>
          <p:nvPr>
            <p:ph idx="1"/>
          </p:nvPr>
        </p:nvSpPr>
        <p:spPr>
          <a:xfrm>
            <a:off x="1039837" y="1090900"/>
            <a:ext cx="5056163" cy="1831975"/>
          </a:xfrm>
        </p:spPr>
        <p:txBody>
          <a:bodyPr/>
          <a:lstStyle/>
          <a:p>
            <a:r>
              <a:rPr lang="es-ES" sz="1800" b="1" dirty="0">
                <a:effectLst/>
                <a:latin typeface="Arial" panose="020B0604020202020204" pitchFamily="34" charset="0"/>
                <a:ea typeface="Calibri" panose="020F0502020204030204" pitchFamily="34" charset="0"/>
              </a:rPr>
              <a:t>Mantener la unidad familiar</a:t>
            </a:r>
          </a:p>
          <a:p>
            <a:r>
              <a:rPr lang="es-ES" sz="1800" b="1" dirty="0">
                <a:latin typeface="Arial" panose="020B0604020202020204" pitchFamily="34" charset="0"/>
                <a:ea typeface="Calibri" panose="020F0502020204030204" pitchFamily="34" charset="0"/>
              </a:rPr>
              <a:t>E</a:t>
            </a:r>
            <a:r>
              <a:rPr lang="es-ES" sz="1800" b="1" dirty="0">
                <a:effectLst/>
                <a:latin typeface="Arial" panose="020B0604020202020204" pitchFamily="34" charset="0"/>
                <a:ea typeface="Calibri" panose="020F0502020204030204" pitchFamily="34" charset="0"/>
              </a:rPr>
              <a:t>jerciendo la administración efectiva del hogar</a:t>
            </a:r>
          </a:p>
          <a:p>
            <a:r>
              <a:rPr lang="es-ES" sz="1800" b="1" dirty="0">
                <a:effectLst/>
                <a:latin typeface="Arial" panose="020B0604020202020204" pitchFamily="34" charset="0"/>
                <a:ea typeface="Calibri" panose="020F0502020204030204" pitchFamily="34" charset="0"/>
              </a:rPr>
              <a:t>Formadora de patrones culturales</a:t>
            </a:r>
          </a:p>
          <a:p>
            <a:r>
              <a:rPr lang="es-ES" sz="1800" b="1" dirty="0">
                <a:latin typeface="Arial" panose="020B0604020202020204" pitchFamily="34" charset="0"/>
                <a:ea typeface="Calibri" panose="020F0502020204030204" pitchFamily="34" charset="0"/>
              </a:rPr>
              <a:t>T</a:t>
            </a:r>
            <a:r>
              <a:rPr lang="es-ES" sz="1800" b="1" dirty="0">
                <a:effectLst/>
                <a:latin typeface="Arial" panose="020B0604020202020204" pitchFamily="34" charset="0"/>
                <a:ea typeface="Calibri" panose="020F0502020204030204" pitchFamily="34" charset="0"/>
              </a:rPr>
              <a:t>ransmite el idioma.</a:t>
            </a:r>
          </a:p>
          <a:p>
            <a:pPr marL="0" indent="0">
              <a:buNone/>
            </a:pPr>
            <a:endParaRPr lang="es-ES" sz="1800" dirty="0">
              <a:latin typeface="Arial" panose="020B0604020202020204" pitchFamily="34" charset="0"/>
            </a:endParaRPr>
          </a:p>
          <a:p>
            <a:pPr marL="0" indent="0">
              <a:buNone/>
            </a:pPr>
            <a:endParaRPr lang="es-GT" dirty="0"/>
          </a:p>
        </p:txBody>
      </p:sp>
      <p:sp>
        <p:nvSpPr>
          <p:cNvPr id="5" name="CuadroTexto 4">
            <a:extLst>
              <a:ext uri="{FF2B5EF4-FFF2-40B4-BE49-F238E27FC236}">
                <a16:creationId xmlns:a16="http://schemas.microsoft.com/office/drawing/2014/main" id="{43D21ADD-DC5C-AA54-2376-B9ED3C557E68}"/>
              </a:ext>
            </a:extLst>
          </p:cNvPr>
          <p:cNvSpPr txBox="1"/>
          <p:nvPr/>
        </p:nvSpPr>
        <p:spPr>
          <a:xfrm>
            <a:off x="888468" y="3429000"/>
            <a:ext cx="6098344" cy="2744662"/>
          </a:xfrm>
          <a:prstGeom prst="rect">
            <a:avLst/>
          </a:prstGeom>
          <a:noFill/>
        </p:spPr>
        <p:txBody>
          <a:bodyPr wrap="square">
            <a:spAutoFit/>
          </a:bodyPr>
          <a:lstStyle/>
          <a:p>
            <a:pPr marL="342900" lvl="0" indent="-342900" algn="just">
              <a:lnSpc>
                <a:spcPct val="107000"/>
              </a:lnSpc>
              <a:buFont typeface="Symbol" panose="05050102010706020507" pitchFamily="18" charset="2"/>
              <a:buChar char=""/>
            </a:pPr>
            <a:r>
              <a:rPr lang="es-SV" sz="1800" dirty="0">
                <a:latin typeface="Arial" panose="020B0604020202020204" pitchFamily="34" charset="0"/>
                <a:ea typeface="Calibri" panose="020F0502020204030204" pitchFamily="34" charset="0"/>
                <a:cs typeface="Times New Roman" panose="02020603050405020304" pitchFamily="18" charset="0"/>
              </a:rPr>
              <a:t>A</a:t>
            </a:r>
            <a:r>
              <a:rPr lang="es-SV" sz="1800" dirty="0">
                <a:effectLst/>
                <a:latin typeface="Arial" panose="020B0604020202020204" pitchFamily="34" charset="0"/>
                <a:ea typeface="Calibri" panose="020F0502020204030204" pitchFamily="34" charset="0"/>
                <a:cs typeface="Times New Roman" panose="02020603050405020304" pitchFamily="18" charset="0"/>
              </a:rPr>
              <a:t>ctividades que realizan las mujeres dentro de los sistemas agroforestales.</a:t>
            </a:r>
          </a:p>
          <a:p>
            <a:pPr marL="342900" lvl="0" indent="-342900" algn="just">
              <a:lnSpc>
                <a:spcPct val="107000"/>
              </a:lnSpc>
              <a:buFont typeface="Symbol" panose="05050102010706020507" pitchFamily="18" charset="2"/>
              <a:buChar char=""/>
            </a:pPr>
            <a:endParaRPr lang="es-G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es-SV" sz="1800" dirty="0">
                <a:effectLst/>
                <a:latin typeface="Arial" panose="020B0604020202020204" pitchFamily="34" charset="0"/>
                <a:ea typeface="Calibri" panose="020F0502020204030204" pitchFamily="34" charset="0"/>
                <a:cs typeface="Times New Roman" panose="02020603050405020304" pitchFamily="18" charset="0"/>
              </a:rPr>
              <a:t>Cualificar las actividades que ellas realizan dentro de los sistemas agroforestales.</a:t>
            </a:r>
          </a:p>
          <a:p>
            <a:pPr marL="342900" lvl="0" indent="-342900" algn="just">
              <a:lnSpc>
                <a:spcPct val="107000"/>
              </a:lnSpc>
              <a:buFont typeface="Symbol" panose="05050102010706020507" pitchFamily="18" charset="2"/>
              <a:buChar char=""/>
            </a:pPr>
            <a:endParaRPr lang="es-GT"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es-SV" sz="1800" dirty="0">
                <a:effectLst/>
                <a:latin typeface="Arial" panose="020B0604020202020204" pitchFamily="34" charset="0"/>
                <a:ea typeface="Calibri" panose="020F0502020204030204" pitchFamily="34" charset="0"/>
                <a:cs typeface="Times New Roman" panose="02020603050405020304" pitchFamily="18" charset="0"/>
              </a:rPr>
              <a:t>Identificar en cuáles sistemas agroforestales las mujeres realizan mayor actividad y las oportunidades de participación</a:t>
            </a:r>
            <a:endParaRPr lang="es-GT"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614EEC94-D51A-1E15-084A-ADB62B84F98E}"/>
              </a:ext>
            </a:extLst>
          </p:cNvPr>
          <p:cNvPicPr>
            <a:picLocks noChangeAspect="1"/>
          </p:cNvPicPr>
          <p:nvPr/>
        </p:nvPicPr>
        <p:blipFill>
          <a:blip r:embed="rId3"/>
          <a:stretch>
            <a:fillRect/>
          </a:stretch>
        </p:blipFill>
        <p:spPr>
          <a:xfrm>
            <a:off x="7877624" y="0"/>
            <a:ext cx="4314376" cy="6858000"/>
          </a:xfrm>
          <a:prstGeom prst="rect">
            <a:avLst/>
          </a:prstGeom>
        </p:spPr>
      </p:pic>
      <p:sp>
        <p:nvSpPr>
          <p:cNvPr id="7" name="CuadroTexto 6">
            <a:extLst>
              <a:ext uri="{FF2B5EF4-FFF2-40B4-BE49-F238E27FC236}">
                <a16:creationId xmlns:a16="http://schemas.microsoft.com/office/drawing/2014/main" id="{07535292-E667-7987-9B2C-64F7A2017FE4}"/>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	El papel de la mujer en el área rural del altiplano guatemalteco</a:t>
            </a:r>
            <a:endParaRPr lang="es-GT" sz="3200" b="1" dirty="0"/>
          </a:p>
        </p:txBody>
      </p:sp>
    </p:spTree>
    <p:extLst>
      <p:ext uri="{BB962C8B-B14F-4D97-AF65-F5344CB8AC3E}">
        <p14:creationId xmlns:p14="http://schemas.microsoft.com/office/powerpoint/2010/main" val="3140063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59E2FE-E15E-034C-4B22-BD72EBE1C949}"/>
              </a:ext>
            </a:extLst>
          </p:cNvPr>
          <p:cNvSpPr>
            <a:spLocks noGrp="1"/>
          </p:cNvSpPr>
          <p:nvPr>
            <p:ph type="title"/>
          </p:nvPr>
        </p:nvSpPr>
        <p:spPr/>
        <p:txBody>
          <a:bodyPr/>
          <a:lstStyle/>
          <a:p>
            <a:endParaRPr lang="es-GT"/>
          </a:p>
        </p:txBody>
      </p:sp>
      <p:graphicFrame>
        <p:nvGraphicFramePr>
          <p:cNvPr id="4" name="Marcador de contenido 3">
            <a:extLst>
              <a:ext uri="{FF2B5EF4-FFF2-40B4-BE49-F238E27FC236}">
                <a16:creationId xmlns:a16="http://schemas.microsoft.com/office/drawing/2014/main" id="{1AE1C931-5FFD-83DD-ABA8-2B27BC962727}"/>
              </a:ext>
            </a:extLst>
          </p:cNvPr>
          <p:cNvGraphicFramePr>
            <a:graphicFrameLocks noGrp="1"/>
          </p:cNvGraphicFramePr>
          <p:nvPr>
            <p:ph idx="1"/>
            <p:extLst>
              <p:ext uri="{D42A27DB-BD31-4B8C-83A1-F6EECF244321}">
                <p14:modId xmlns:p14="http://schemas.microsoft.com/office/powerpoint/2010/main" val="1287307495"/>
              </p:ext>
            </p:extLst>
          </p:nvPr>
        </p:nvGraphicFramePr>
        <p:xfrm>
          <a:off x="5780649" y="1339911"/>
          <a:ext cx="6064347" cy="3781644"/>
        </p:xfrm>
        <a:graphic>
          <a:graphicData uri="http://schemas.openxmlformats.org/drawingml/2006/chart">
            <c:chart xmlns:c="http://schemas.openxmlformats.org/drawingml/2006/chart" xmlns:r="http://schemas.openxmlformats.org/officeDocument/2006/relationships" r:id="rId2"/>
          </a:graphicData>
        </a:graphic>
      </p:graphicFrame>
      <p:pic>
        <p:nvPicPr>
          <p:cNvPr id="5" name="Imagen 4">
            <a:extLst>
              <a:ext uri="{FF2B5EF4-FFF2-40B4-BE49-F238E27FC236}">
                <a16:creationId xmlns:a16="http://schemas.microsoft.com/office/drawing/2014/main" id="{3A20F0A8-58F2-D94D-2DF7-8453BF1F4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192" y="248774"/>
            <a:ext cx="4182775" cy="2883827"/>
          </a:xfrm>
          <a:prstGeom prst="rect">
            <a:avLst/>
          </a:prstGeom>
        </p:spPr>
      </p:pic>
      <p:graphicFrame>
        <p:nvGraphicFramePr>
          <p:cNvPr id="6" name="Gráfico 5">
            <a:extLst>
              <a:ext uri="{FF2B5EF4-FFF2-40B4-BE49-F238E27FC236}">
                <a16:creationId xmlns:a16="http://schemas.microsoft.com/office/drawing/2014/main" id="{44537A8C-6B6A-6388-FE5D-ADB8E9A8F2AE}"/>
              </a:ext>
            </a:extLst>
          </p:cNvPr>
          <p:cNvGraphicFramePr/>
          <p:nvPr>
            <p:extLst>
              <p:ext uri="{D42A27DB-BD31-4B8C-83A1-F6EECF244321}">
                <p14:modId xmlns:p14="http://schemas.microsoft.com/office/powerpoint/2010/main" val="2233281627"/>
              </p:ext>
            </p:extLst>
          </p:nvPr>
        </p:nvGraphicFramePr>
        <p:xfrm>
          <a:off x="525193" y="3230733"/>
          <a:ext cx="4182774" cy="288382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29398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r>
              <a:rPr lang="es-ES" sz="1800" b="1" dirty="0">
                <a:effectLst/>
                <a:latin typeface="Arial" panose="020B0604020202020204" pitchFamily="34" charset="0"/>
                <a:ea typeface="Calibri" panose="020F0502020204030204" pitchFamily="34" charset="0"/>
              </a:rPr>
              <a:t>Cultivos anuales (granos básicos) con cercos vivos</a:t>
            </a:r>
          </a:p>
          <a:p>
            <a:endParaRPr lang="es-ES" sz="1800"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7" name="Tabla 6">
            <a:extLst>
              <a:ext uri="{FF2B5EF4-FFF2-40B4-BE49-F238E27FC236}">
                <a16:creationId xmlns:a16="http://schemas.microsoft.com/office/drawing/2014/main" id="{E6202AEF-3748-1F6B-2C44-F2FC1D9A9A61}"/>
              </a:ext>
            </a:extLst>
          </p:cNvPr>
          <p:cNvGraphicFramePr>
            <a:graphicFrameLocks noGrp="1"/>
          </p:cNvGraphicFramePr>
          <p:nvPr>
            <p:extLst>
              <p:ext uri="{D42A27DB-BD31-4B8C-83A1-F6EECF244321}">
                <p14:modId xmlns:p14="http://schemas.microsoft.com/office/powerpoint/2010/main" val="1550167508"/>
              </p:ext>
            </p:extLst>
          </p:nvPr>
        </p:nvGraphicFramePr>
        <p:xfrm>
          <a:off x="247357" y="1688123"/>
          <a:ext cx="11428828" cy="1448972"/>
        </p:xfrm>
        <a:graphic>
          <a:graphicData uri="http://schemas.openxmlformats.org/drawingml/2006/table">
            <a:tbl>
              <a:tblPr firstRow="1" firstCol="1">
                <a:tableStyleId>{2A488322-F2BA-4B5B-9748-0D474271808F}</a:tableStyleId>
              </a:tblPr>
              <a:tblGrid>
                <a:gridCol w="491573">
                  <a:extLst>
                    <a:ext uri="{9D8B030D-6E8A-4147-A177-3AD203B41FA5}">
                      <a16:colId xmlns:a16="http://schemas.microsoft.com/office/drawing/2014/main" val="3409791744"/>
                    </a:ext>
                  </a:extLst>
                </a:gridCol>
                <a:gridCol w="827856">
                  <a:extLst>
                    <a:ext uri="{9D8B030D-6E8A-4147-A177-3AD203B41FA5}">
                      <a16:colId xmlns:a16="http://schemas.microsoft.com/office/drawing/2014/main" val="4105726066"/>
                    </a:ext>
                  </a:extLst>
                </a:gridCol>
                <a:gridCol w="1331103">
                  <a:extLst>
                    <a:ext uri="{9D8B030D-6E8A-4147-A177-3AD203B41FA5}">
                      <a16:colId xmlns:a16="http://schemas.microsoft.com/office/drawing/2014/main" val="2364379960"/>
                    </a:ext>
                  </a:extLst>
                </a:gridCol>
                <a:gridCol w="1331103">
                  <a:extLst>
                    <a:ext uri="{9D8B030D-6E8A-4147-A177-3AD203B41FA5}">
                      <a16:colId xmlns:a16="http://schemas.microsoft.com/office/drawing/2014/main" val="869910462"/>
                    </a:ext>
                  </a:extLst>
                </a:gridCol>
                <a:gridCol w="992491">
                  <a:extLst>
                    <a:ext uri="{9D8B030D-6E8A-4147-A177-3AD203B41FA5}">
                      <a16:colId xmlns:a16="http://schemas.microsoft.com/office/drawing/2014/main" val="3976232634"/>
                    </a:ext>
                  </a:extLst>
                </a:gridCol>
                <a:gridCol w="992491">
                  <a:extLst>
                    <a:ext uri="{9D8B030D-6E8A-4147-A177-3AD203B41FA5}">
                      <a16:colId xmlns:a16="http://schemas.microsoft.com/office/drawing/2014/main" val="336957805"/>
                    </a:ext>
                  </a:extLst>
                </a:gridCol>
                <a:gridCol w="995994">
                  <a:extLst>
                    <a:ext uri="{9D8B030D-6E8A-4147-A177-3AD203B41FA5}">
                      <a16:colId xmlns:a16="http://schemas.microsoft.com/office/drawing/2014/main" val="661456082"/>
                    </a:ext>
                  </a:extLst>
                </a:gridCol>
                <a:gridCol w="990158">
                  <a:extLst>
                    <a:ext uri="{9D8B030D-6E8A-4147-A177-3AD203B41FA5}">
                      <a16:colId xmlns:a16="http://schemas.microsoft.com/office/drawing/2014/main" val="4253127340"/>
                    </a:ext>
                  </a:extLst>
                </a:gridCol>
                <a:gridCol w="994828">
                  <a:extLst>
                    <a:ext uri="{9D8B030D-6E8A-4147-A177-3AD203B41FA5}">
                      <a16:colId xmlns:a16="http://schemas.microsoft.com/office/drawing/2014/main" val="3223550415"/>
                    </a:ext>
                  </a:extLst>
                </a:gridCol>
                <a:gridCol w="1325269">
                  <a:extLst>
                    <a:ext uri="{9D8B030D-6E8A-4147-A177-3AD203B41FA5}">
                      <a16:colId xmlns:a16="http://schemas.microsoft.com/office/drawing/2014/main" val="2779778927"/>
                    </a:ext>
                  </a:extLst>
                </a:gridCol>
                <a:gridCol w="1155962">
                  <a:extLst>
                    <a:ext uri="{9D8B030D-6E8A-4147-A177-3AD203B41FA5}">
                      <a16:colId xmlns:a16="http://schemas.microsoft.com/office/drawing/2014/main" val="10443976"/>
                    </a:ext>
                  </a:extLst>
                </a:gridCol>
              </a:tblGrid>
              <a:tr h="724486">
                <a:tc>
                  <a:txBody>
                    <a:bodyPr/>
                    <a:lstStyle/>
                    <a:p>
                      <a:pPr algn="ctr">
                        <a:lnSpc>
                          <a:spcPct val="107000"/>
                        </a:lnSpc>
                        <a:spcAft>
                          <a:spcPts val="800"/>
                        </a:spcAft>
                      </a:pPr>
                      <a:r>
                        <a:rPr lang="es-ES" sz="1200">
                          <a:effectLst/>
                        </a:rPr>
                        <a:t>ID</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Zona de vida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Sistema agrícola</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Arreglo agroforestal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recursos agrícolas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60743627"/>
                  </a:ext>
                </a:extLst>
              </a:tr>
              <a:tr h="724486">
                <a:tc>
                  <a:txBody>
                    <a:bodyPr/>
                    <a:lstStyle/>
                    <a:p>
                      <a:pPr algn="ctr">
                        <a:lnSpc>
                          <a:spcPct val="107000"/>
                        </a:lnSpc>
                        <a:spcAft>
                          <a:spcPts val="800"/>
                        </a:spcAft>
                      </a:pPr>
                      <a:r>
                        <a:rPr lang="es-ES" sz="1200">
                          <a:effectLst/>
                        </a:rPr>
                        <a:t>1</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bh-MBT</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Cultivos anuales (granos básicos)</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b="1" dirty="0">
                          <a:effectLst/>
                        </a:rPr>
                        <a:t>Cercos vivos</a:t>
                      </a:r>
                      <a:endParaRPr lang="es-G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Maíz y frijol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Auto consumo</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3</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Erythrina sp.</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Auto consumo</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Leña, mulch, forrajes, alimentos y medicinas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5</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4803950"/>
                  </a:ext>
                </a:extLst>
              </a:tr>
            </a:tbl>
          </a:graphicData>
        </a:graphic>
      </p:graphicFrame>
      <p:graphicFrame>
        <p:nvGraphicFramePr>
          <p:cNvPr id="8" name="Gráfico 7">
            <a:extLst>
              <a:ext uri="{FF2B5EF4-FFF2-40B4-BE49-F238E27FC236}">
                <a16:creationId xmlns:a16="http://schemas.microsoft.com/office/drawing/2014/main" id="{0222847D-8019-4B7C-9CF6-F77877A38064}"/>
              </a:ext>
            </a:extLst>
          </p:cNvPr>
          <p:cNvGraphicFramePr/>
          <p:nvPr>
            <p:extLst>
              <p:ext uri="{D42A27DB-BD31-4B8C-83A1-F6EECF244321}">
                <p14:modId xmlns:p14="http://schemas.microsoft.com/office/powerpoint/2010/main" val="2306374782"/>
              </p:ext>
            </p:extLst>
          </p:nvPr>
        </p:nvGraphicFramePr>
        <p:xfrm>
          <a:off x="1" y="3249637"/>
          <a:ext cx="6459414" cy="29659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C74C6CB4-A0C8-12FD-7C8A-3BAF5D742E53}"/>
              </a:ext>
            </a:extLst>
          </p:cNvPr>
          <p:cNvGraphicFramePr/>
          <p:nvPr>
            <p:extLst>
              <p:ext uri="{D42A27DB-BD31-4B8C-83A1-F6EECF244321}">
                <p14:modId xmlns:p14="http://schemas.microsoft.com/office/powerpoint/2010/main" val="3916420317"/>
              </p:ext>
            </p:extLst>
          </p:nvPr>
        </p:nvGraphicFramePr>
        <p:xfrm>
          <a:off x="6963508" y="3347060"/>
          <a:ext cx="4981135" cy="2868513"/>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Conector recto 10">
            <a:extLst>
              <a:ext uri="{FF2B5EF4-FFF2-40B4-BE49-F238E27FC236}">
                <a16:creationId xmlns:a16="http://schemas.microsoft.com/office/drawing/2014/main" id="{9913897E-6C59-DD01-3F0D-4514A1C27512}"/>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12" name="CuadroTexto 11">
            <a:extLst>
              <a:ext uri="{FF2B5EF4-FFF2-40B4-BE49-F238E27FC236}">
                <a16:creationId xmlns:a16="http://schemas.microsoft.com/office/drawing/2014/main" id="{65E34134-9696-2D5E-1C84-4015961146EA}"/>
              </a:ext>
            </a:extLst>
          </p:cNvPr>
          <p:cNvSpPr txBox="1"/>
          <p:nvPr/>
        </p:nvSpPr>
        <p:spPr>
          <a:xfrm>
            <a:off x="7675099" y="6030907"/>
            <a:ext cx="6175716" cy="369332"/>
          </a:xfrm>
          <a:prstGeom prst="rect">
            <a:avLst/>
          </a:prstGeom>
          <a:noFill/>
        </p:spPr>
        <p:txBody>
          <a:bodyPr wrap="square">
            <a:spAutoFit/>
          </a:bodyPr>
          <a:lstStyle/>
          <a:p>
            <a:r>
              <a:rPr lang="es-CR" sz="1800" dirty="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spTree>
    <p:extLst>
      <p:ext uri="{BB962C8B-B14F-4D97-AF65-F5344CB8AC3E}">
        <p14:creationId xmlns:p14="http://schemas.microsoft.com/office/powerpoint/2010/main" val="931971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3DF232BA-DA19-7927-4140-E91E917D9C03}"/>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95108" y="1825625"/>
            <a:ext cx="5801784" cy="4351338"/>
          </a:xfrm>
        </p:spPr>
      </p:pic>
      <p:sp>
        <p:nvSpPr>
          <p:cNvPr id="6" name="Marcador de contenido 2">
            <a:extLst>
              <a:ext uri="{FF2B5EF4-FFF2-40B4-BE49-F238E27FC236}">
                <a16:creationId xmlns:a16="http://schemas.microsoft.com/office/drawing/2014/main" id="{00782C3C-2FB8-4771-E632-34FA5F1DF918}"/>
              </a:ext>
            </a:extLst>
          </p:cNvPr>
          <p:cNvSpPr txBox="1">
            <a:spLocks/>
          </p:cNvSpPr>
          <p:nvPr/>
        </p:nvSpPr>
        <p:spPr>
          <a:xfrm>
            <a:off x="247357" y="1253331"/>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b="1" dirty="0">
                <a:latin typeface="Arial" panose="020B0604020202020204" pitchFamily="34" charset="0"/>
              </a:rPr>
              <a:t>Cultivos anuales (granos básicos) con cercos vivos</a:t>
            </a:r>
          </a:p>
          <a:p>
            <a:endParaRPr lang="es-ES" b="1" dirty="0">
              <a:latin typeface="Arial" panose="020B0604020202020204" pitchFamily="34" charset="0"/>
            </a:endParaRPr>
          </a:p>
          <a:p>
            <a:endParaRPr lang="es-GT" dirty="0"/>
          </a:p>
        </p:txBody>
      </p:sp>
    </p:spTree>
    <p:extLst>
      <p:ext uri="{BB962C8B-B14F-4D97-AF65-F5344CB8AC3E}">
        <p14:creationId xmlns:p14="http://schemas.microsoft.com/office/powerpoint/2010/main" val="2303565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r>
              <a:rPr lang="es-ES" sz="1800" b="1" dirty="0">
                <a:effectLst/>
                <a:latin typeface="Arial" panose="020B0604020202020204" pitchFamily="34" charset="0"/>
                <a:ea typeface="Calibri" panose="020F0502020204030204" pitchFamily="34" charset="0"/>
              </a:rPr>
              <a:t>Cultivos anuales (granos básicos) con árboles dispersos</a:t>
            </a:r>
          </a:p>
          <a:p>
            <a:endParaRPr lang="es-ES" sz="1800"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2" name="Tabla 1">
            <a:extLst>
              <a:ext uri="{FF2B5EF4-FFF2-40B4-BE49-F238E27FC236}">
                <a16:creationId xmlns:a16="http://schemas.microsoft.com/office/drawing/2014/main" id="{6846B46D-994E-B568-493E-6A0CA1080E4F}"/>
              </a:ext>
            </a:extLst>
          </p:cNvPr>
          <p:cNvGraphicFramePr>
            <a:graphicFrameLocks noGrp="1"/>
          </p:cNvGraphicFramePr>
          <p:nvPr>
            <p:extLst>
              <p:ext uri="{D42A27DB-BD31-4B8C-83A1-F6EECF244321}">
                <p14:modId xmlns:p14="http://schemas.microsoft.com/office/powerpoint/2010/main" val="474239543"/>
              </p:ext>
            </p:extLst>
          </p:nvPr>
        </p:nvGraphicFramePr>
        <p:xfrm>
          <a:off x="247357" y="1876452"/>
          <a:ext cx="11697286" cy="1077218"/>
        </p:xfrm>
        <a:graphic>
          <a:graphicData uri="http://schemas.openxmlformats.org/drawingml/2006/table">
            <a:tbl>
              <a:tblPr firstRow="1" firstCol="1">
                <a:tableStyleId>{2A488322-F2BA-4B5B-9748-0D474271808F}</a:tableStyleId>
              </a:tblPr>
              <a:tblGrid>
                <a:gridCol w="523080">
                  <a:extLst>
                    <a:ext uri="{9D8B030D-6E8A-4147-A177-3AD203B41FA5}">
                      <a16:colId xmlns:a16="http://schemas.microsoft.com/office/drawing/2014/main" val="2174831484"/>
                    </a:ext>
                  </a:extLst>
                </a:gridCol>
                <a:gridCol w="705235">
                  <a:extLst>
                    <a:ext uri="{9D8B030D-6E8A-4147-A177-3AD203B41FA5}">
                      <a16:colId xmlns:a16="http://schemas.microsoft.com/office/drawing/2014/main" val="1492983532"/>
                    </a:ext>
                  </a:extLst>
                </a:gridCol>
                <a:gridCol w="1227083">
                  <a:extLst>
                    <a:ext uri="{9D8B030D-6E8A-4147-A177-3AD203B41FA5}">
                      <a16:colId xmlns:a16="http://schemas.microsoft.com/office/drawing/2014/main" val="3437317375"/>
                    </a:ext>
                  </a:extLst>
                </a:gridCol>
                <a:gridCol w="1035082">
                  <a:extLst>
                    <a:ext uri="{9D8B030D-6E8A-4147-A177-3AD203B41FA5}">
                      <a16:colId xmlns:a16="http://schemas.microsoft.com/office/drawing/2014/main" val="3810109948"/>
                    </a:ext>
                  </a:extLst>
                </a:gridCol>
                <a:gridCol w="1046158">
                  <a:extLst>
                    <a:ext uri="{9D8B030D-6E8A-4147-A177-3AD203B41FA5}">
                      <a16:colId xmlns:a16="http://schemas.microsoft.com/office/drawing/2014/main" val="1177916167"/>
                    </a:ext>
                  </a:extLst>
                </a:gridCol>
                <a:gridCol w="1047389">
                  <a:extLst>
                    <a:ext uri="{9D8B030D-6E8A-4147-A177-3AD203B41FA5}">
                      <a16:colId xmlns:a16="http://schemas.microsoft.com/office/drawing/2014/main" val="4107997344"/>
                    </a:ext>
                  </a:extLst>
                </a:gridCol>
                <a:gridCol w="1046158">
                  <a:extLst>
                    <a:ext uri="{9D8B030D-6E8A-4147-A177-3AD203B41FA5}">
                      <a16:colId xmlns:a16="http://schemas.microsoft.com/office/drawing/2014/main" val="3132654714"/>
                    </a:ext>
                  </a:extLst>
                </a:gridCol>
                <a:gridCol w="1570469">
                  <a:extLst>
                    <a:ext uri="{9D8B030D-6E8A-4147-A177-3AD203B41FA5}">
                      <a16:colId xmlns:a16="http://schemas.microsoft.com/office/drawing/2014/main" val="192116743"/>
                    </a:ext>
                  </a:extLst>
                </a:gridCol>
                <a:gridCol w="1047389">
                  <a:extLst>
                    <a:ext uri="{9D8B030D-6E8A-4147-A177-3AD203B41FA5}">
                      <a16:colId xmlns:a16="http://schemas.microsoft.com/office/drawing/2014/main" val="2320259138"/>
                    </a:ext>
                  </a:extLst>
                </a:gridCol>
                <a:gridCol w="1220929">
                  <a:extLst>
                    <a:ext uri="{9D8B030D-6E8A-4147-A177-3AD203B41FA5}">
                      <a16:colId xmlns:a16="http://schemas.microsoft.com/office/drawing/2014/main" val="1570462872"/>
                    </a:ext>
                  </a:extLst>
                </a:gridCol>
                <a:gridCol w="1228314">
                  <a:extLst>
                    <a:ext uri="{9D8B030D-6E8A-4147-A177-3AD203B41FA5}">
                      <a16:colId xmlns:a16="http://schemas.microsoft.com/office/drawing/2014/main" val="2647187201"/>
                    </a:ext>
                  </a:extLst>
                </a:gridCol>
              </a:tblGrid>
              <a:tr h="616529">
                <a:tc>
                  <a:txBody>
                    <a:bodyPr/>
                    <a:lstStyle/>
                    <a:p>
                      <a:pPr algn="ctr">
                        <a:lnSpc>
                          <a:spcPct val="107000"/>
                        </a:lnSpc>
                        <a:spcAft>
                          <a:spcPts val="800"/>
                        </a:spcAft>
                      </a:pPr>
                      <a:r>
                        <a:rPr lang="es-ES" sz="1200" dirty="0">
                          <a:effectLst/>
                        </a:rPr>
                        <a:t>ID</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Zona de vida</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Sistema agrícola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Arreglo agroforestal</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Especies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Uso del producto agrícola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Acceso a recursos agrícolas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Especies forestal</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Uso del producto forestal</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Principales productos forestales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Acceso a los beneficios de los SAF</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5717757"/>
                  </a:ext>
                </a:extLst>
              </a:tr>
              <a:tr h="460689">
                <a:tc>
                  <a:txBody>
                    <a:bodyPr/>
                    <a:lstStyle/>
                    <a:p>
                      <a:pPr algn="ctr">
                        <a:lnSpc>
                          <a:spcPct val="107000"/>
                        </a:lnSpc>
                        <a:spcAft>
                          <a:spcPts val="800"/>
                        </a:spcAft>
                      </a:pPr>
                      <a:r>
                        <a:rPr lang="es-ES" sz="1200">
                          <a:effectLst/>
                        </a:rPr>
                        <a:t>2</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bh-MBT</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Cultivos anuales (hortalizas)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b="1" dirty="0">
                          <a:effectLst/>
                        </a:rPr>
                        <a:t>Árboles dispersos </a:t>
                      </a:r>
                      <a:endParaRPr lang="es-GT"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Maíz y frijol</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Auto consumo</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3</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a:effectLst/>
                        </a:rPr>
                        <a:t>Pinus pseudostrobus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Comercialización</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Madera, postes y leña</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s-ES" sz="1200" dirty="0">
                          <a:effectLst/>
                        </a:rPr>
                        <a:t>2</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3140272"/>
                  </a:ext>
                </a:extLst>
              </a:tr>
            </a:tbl>
          </a:graphicData>
        </a:graphic>
      </p:graphicFrame>
      <p:graphicFrame>
        <p:nvGraphicFramePr>
          <p:cNvPr id="5" name="Gráfico 4">
            <a:extLst>
              <a:ext uri="{FF2B5EF4-FFF2-40B4-BE49-F238E27FC236}">
                <a16:creationId xmlns:a16="http://schemas.microsoft.com/office/drawing/2014/main" id="{A2423313-4DCE-4608-BFEC-4A3A6244215D}"/>
              </a:ext>
              <a:ext uri="{147F2762-F138-4A5C-976F-8EAC2B608ADB}">
                <a16:predDERef xmlns:a16="http://schemas.microsoft.com/office/drawing/2014/main" pred="{0222847D-8019-4B7C-9CF6-F77877A38064}"/>
              </a:ext>
            </a:extLst>
          </p:cNvPr>
          <p:cNvGraphicFramePr/>
          <p:nvPr>
            <p:extLst>
              <p:ext uri="{D42A27DB-BD31-4B8C-83A1-F6EECF244321}">
                <p14:modId xmlns:p14="http://schemas.microsoft.com/office/powerpoint/2010/main" val="2766333710"/>
              </p:ext>
            </p:extLst>
          </p:nvPr>
        </p:nvGraphicFramePr>
        <p:xfrm>
          <a:off x="-1" y="3249637"/>
          <a:ext cx="5641146" cy="2886318"/>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ector recto 5">
            <a:extLst>
              <a:ext uri="{FF2B5EF4-FFF2-40B4-BE49-F238E27FC236}">
                <a16:creationId xmlns:a16="http://schemas.microsoft.com/office/drawing/2014/main" id="{A179918C-7B86-E8B7-463F-B482294EC503}"/>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graphicFrame>
        <p:nvGraphicFramePr>
          <p:cNvPr id="9" name="Gráfico 8">
            <a:extLst>
              <a:ext uri="{FF2B5EF4-FFF2-40B4-BE49-F238E27FC236}">
                <a16:creationId xmlns:a16="http://schemas.microsoft.com/office/drawing/2014/main" id="{04691035-B6C3-0794-644F-3C644977D2D0}"/>
              </a:ext>
            </a:extLst>
          </p:cNvPr>
          <p:cNvGraphicFramePr/>
          <p:nvPr>
            <p:extLst>
              <p:ext uri="{D42A27DB-BD31-4B8C-83A1-F6EECF244321}">
                <p14:modId xmlns:p14="http://schemas.microsoft.com/office/powerpoint/2010/main" val="1803581106"/>
              </p:ext>
            </p:extLst>
          </p:nvPr>
        </p:nvGraphicFramePr>
        <p:xfrm>
          <a:off x="6541478" y="3170019"/>
          <a:ext cx="4885005" cy="2965936"/>
        </p:xfrm>
        <a:graphic>
          <a:graphicData uri="http://schemas.openxmlformats.org/drawingml/2006/chart">
            <c:chart xmlns:c="http://schemas.openxmlformats.org/drawingml/2006/chart" xmlns:r="http://schemas.openxmlformats.org/officeDocument/2006/relationships" r:id="rId3"/>
          </a:graphicData>
        </a:graphic>
      </p:graphicFrame>
      <p:sp>
        <p:nvSpPr>
          <p:cNvPr id="11" name="CuadroTexto 10">
            <a:extLst>
              <a:ext uri="{FF2B5EF4-FFF2-40B4-BE49-F238E27FC236}">
                <a16:creationId xmlns:a16="http://schemas.microsoft.com/office/drawing/2014/main" id="{4DA326B8-89DC-0228-611E-75582EDBD9FF}"/>
              </a:ext>
            </a:extLst>
          </p:cNvPr>
          <p:cNvSpPr txBox="1"/>
          <p:nvPr/>
        </p:nvSpPr>
        <p:spPr>
          <a:xfrm>
            <a:off x="7675099" y="6014705"/>
            <a:ext cx="6175716" cy="369332"/>
          </a:xfrm>
          <a:prstGeom prst="rect">
            <a:avLst/>
          </a:prstGeom>
          <a:noFill/>
        </p:spPr>
        <p:txBody>
          <a:bodyPr wrap="square">
            <a:spAutoFit/>
          </a:bodyPr>
          <a:lstStyle/>
          <a:p>
            <a:r>
              <a:rPr lang="es-CR" sz="180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spTree>
    <p:extLst>
      <p:ext uri="{BB962C8B-B14F-4D97-AF65-F5344CB8AC3E}">
        <p14:creationId xmlns:p14="http://schemas.microsoft.com/office/powerpoint/2010/main" val="3118714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8316CA-E6BE-EA1D-C360-A035FAE6983E}"/>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18970DE1-525F-8207-7D25-E948D992C530}"/>
              </a:ext>
            </a:extLst>
          </p:cNvPr>
          <p:cNvSpPr>
            <a:spLocks noGrp="1"/>
          </p:cNvSpPr>
          <p:nvPr>
            <p:ph idx="1"/>
          </p:nvPr>
        </p:nvSpPr>
        <p:spPr/>
        <p:txBody>
          <a:bodyPr/>
          <a:lstStyle/>
          <a:p>
            <a:r>
              <a:rPr lang="es-ES" sz="2800" b="1" dirty="0">
                <a:effectLst/>
                <a:latin typeface="Arial" panose="020B0604020202020204" pitchFamily="34" charset="0"/>
                <a:ea typeface="Calibri" panose="020F0502020204030204" pitchFamily="34" charset="0"/>
              </a:rPr>
              <a:t>Cultivos anuales (granos básicos) con árboles dispersos</a:t>
            </a:r>
          </a:p>
          <a:p>
            <a:endParaRPr lang="es-GT" dirty="0"/>
          </a:p>
        </p:txBody>
      </p:sp>
      <p:pic>
        <p:nvPicPr>
          <p:cNvPr id="5" name="Imagen 4">
            <a:extLst>
              <a:ext uri="{FF2B5EF4-FFF2-40B4-BE49-F238E27FC236}">
                <a16:creationId xmlns:a16="http://schemas.microsoft.com/office/drawing/2014/main" id="{382499AD-C599-8350-BD8F-08EEEA187A0F}"/>
              </a:ext>
            </a:extLst>
          </p:cNvPr>
          <p:cNvPicPr>
            <a:picLocks noChangeAspect="1"/>
          </p:cNvPicPr>
          <p:nvPr/>
        </p:nvPicPr>
        <p:blipFill>
          <a:blip r:embed="rId2"/>
          <a:stretch>
            <a:fillRect/>
          </a:stretch>
        </p:blipFill>
        <p:spPr>
          <a:xfrm>
            <a:off x="2893321" y="2558291"/>
            <a:ext cx="5610225" cy="3305175"/>
          </a:xfrm>
          <a:prstGeom prst="rect">
            <a:avLst/>
          </a:prstGeom>
        </p:spPr>
      </p:pic>
    </p:spTree>
    <p:extLst>
      <p:ext uri="{BB962C8B-B14F-4D97-AF65-F5344CB8AC3E}">
        <p14:creationId xmlns:p14="http://schemas.microsoft.com/office/powerpoint/2010/main" val="36510470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5" y="1253331"/>
            <a:ext cx="10515600" cy="4351338"/>
          </a:xfrm>
        </p:spPr>
        <p:txBody>
          <a:bodyPr/>
          <a:lstStyle/>
          <a:p>
            <a:r>
              <a:rPr lang="es-ES" sz="1800" b="1" dirty="0">
                <a:effectLst/>
                <a:latin typeface="Arial" panose="020B0604020202020204" pitchFamily="34" charset="0"/>
                <a:ea typeface="Calibri" panose="020F0502020204030204" pitchFamily="34" charset="0"/>
              </a:rPr>
              <a:t>Cultivos anuales (Hortalizas) con árboles dispersos</a:t>
            </a:r>
          </a:p>
          <a:p>
            <a:endParaRPr lang="es-ES" sz="1800"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2" name="Tabla 1">
            <a:extLst>
              <a:ext uri="{FF2B5EF4-FFF2-40B4-BE49-F238E27FC236}">
                <a16:creationId xmlns:a16="http://schemas.microsoft.com/office/drawing/2014/main" id="{C27EA48D-B0E5-63C1-C95E-9E15D144203D}"/>
              </a:ext>
            </a:extLst>
          </p:cNvPr>
          <p:cNvGraphicFramePr>
            <a:graphicFrameLocks noGrp="1"/>
          </p:cNvGraphicFramePr>
          <p:nvPr>
            <p:extLst>
              <p:ext uri="{D42A27DB-BD31-4B8C-83A1-F6EECF244321}">
                <p14:modId xmlns:p14="http://schemas.microsoft.com/office/powerpoint/2010/main" val="1646627572"/>
              </p:ext>
            </p:extLst>
          </p:nvPr>
        </p:nvGraphicFramePr>
        <p:xfrm>
          <a:off x="247357" y="1811238"/>
          <a:ext cx="11697288" cy="1410398"/>
        </p:xfrm>
        <a:graphic>
          <a:graphicData uri="http://schemas.openxmlformats.org/drawingml/2006/table">
            <a:tbl>
              <a:tblPr firstRow="1" firstCol="1">
                <a:tableStyleId>{2A488322-F2BA-4B5B-9748-0D474271808F}</a:tableStyleId>
              </a:tblPr>
              <a:tblGrid>
                <a:gridCol w="480417">
                  <a:extLst>
                    <a:ext uri="{9D8B030D-6E8A-4147-A177-3AD203B41FA5}">
                      <a16:colId xmlns:a16="http://schemas.microsoft.com/office/drawing/2014/main" val="2841181666"/>
                    </a:ext>
                  </a:extLst>
                </a:gridCol>
                <a:gridCol w="961963">
                  <a:extLst>
                    <a:ext uri="{9D8B030D-6E8A-4147-A177-3AD203B41FA5}">
                      <a16:colId xmlns:a16="http://schemas.microsoft.com/office/drawing/2014/main" val="1198981614"/>
                    </a:ext>
                  </a:extLst>
                </a:gridCol>
                <a:gridCol w="1121348">
                  <a:extLst>
                    <a:ext uri="{9D8B030D-6E8A-4147-A177-3AD203B41FA5}">
                      <a16:colId xmlns:a16="http://schemas.microsoft.com/office/drawing/2014/main" val="3775947983"/>
                    </a:ext>
                  </a:extLst>
                </a:gridCol>
                <a:gridCol w="1282994">
                  <a:extLst>
                    <a:ext uri="{9D8B030D-6E8A-4147-A177-3AD203B41FA5}">
                      <a16:colId xmlns:a16="http://schemas.microsoft.com/office/drawing/2014/main" val="1805754141"/>
                    </a:ext>
                  </a:extLst>
                </a:gridCol>
                <a:gridCol w="960832">
                  <a:extLst>
                    <a:ext uri="{9D8B030D-6E8A-4147-A177-3AD203B41FA5}">
                      <a16:colId xmlns:a16="http://schemas.microsoft.com/office/drawing/2014/main" val="39434037"/>
                    </a:ext>
                  </a:extLst>
                </a:gridCol>
                <a:gridCol w="961963">
                  <a:extLst>
                    <a:ext uri="{9D8B030D-6E8A-4147-A177-3AD203B41FA5}">
                      <a16:colId xmlns:a16="http://schemas.microsoft.com/office/drawing/2014/main" val="202993491"/>
                    </a:ext>
                  </a:extLst>
                </a:gridCol>
                <a:gridCol w="960832">
                  <a:extLst>
                    <a:ext uri="{9D8B030D-6E8A-4147-A177-3AD203B41FA5}">
                      <a16:colId xmlns:a16="http://schemas.microsoft.com/office/drawing/2014/main" val="3294927514"/>
                    </a:ext>
                  </a:extLst>
                </a:gridCol>
                <a:gridCol w="1459335">
                  <a:extLst>
                    <a:ext uri="{9D8B030D-6E8A-4147-A177-3AD203B41FA5}">
                      <a16:colId xmlns:a16="http://schemas.microsoft.com/office/drawing/2014/main" val="179220647"/>
                    </a:ext>
                  </a:extLst>
                </a:gridCol>
                <a:gridCol w="1269667">
                  <a:extLst>
                    <a:ext uri="{9D8B030D-6E8A-4147-A177-3AD203B41FA5}">
                      <a16:colId xmlns:a16="http://schemas.microsoft.com/office/drawing/2014/main" val="1225763395"/>
                    </a:ext>
                  </a:extLst>
                </a:gridCol>
                <a:gridCol w="1280496">
                  <a:extLst>
                    <a:ext uri="{9D8B030D-6E8A-4147-A177-3AD203B41FA5}">
                      <a16:colId xmlns:a16="http://schemas.microsoft.com/office/drawing/2014/main" val="2008901851"/>
                    </a:ext>
                  </a:extLst>
                </a:gridCol>
                <a:gridCol w="957441">
                  <a:extLst>
                    <a:ext uri="{9D8B030D-6E8A-4147-A177-3AD203B41FA5}">
                      <a16:colId xmlns:a16="http://schemas.microsoft.com/office/drawing/2014/main" val="1989929618"/>
                    </a:ext>
                  </a:extLst>
                </a:gridCol>
              </a:tblGrid>
              <a:tr h="823277">
                <a:tc>
                  <a:txBody>
                    <a:bodyPr/>
                    <a:lstStyle/>
                    <a:p>
                      <a:pPr algn="ctr">
                        <a:lnSpc>
                          <a:spcPct val="107000"/>
                        </a:lnSpc>
                        <a:spcAft>
                          <a:spcPts val="800"/>
                        </a:spcAft>
                      </a:pPr>
                      <a:r>
                        <a:rPr lang="es-ES" sz="1200" dirty="0">
                          <a:effectLst/>
                        </a:rPr>
                        <a:t>ID</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Zona de vida</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Sistema agrícola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Arreglo agroforestal</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Uso del producto agrícola</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Acceso a recursos agrícolas</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 forestal</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forestal</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0373957"/>
                  </a:ext>
                </a:extLst>
              </a:tr>
              <a:tr h="544784">
                <a:tc>
                  <a:txBody>
                    <a:bodyPr/>
                    <a:lstStyle/>
                    <a:p>
                      <a:pPr algn="ctr">
                        <a:lnSpc>
                          <a:spcPct val="107000"/>
                        </a:lnSpc>
                        <a:spcAft>
                          <a:spcPts val="800"/>
                        </a:spcAft>
                      </a:pPr>
                      <a:r>
                        <a:rPr lang="es-ES" sz="1200">
                          <a:effectLst/>
                        </a:rPr>
                        <a:t>3</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bh-MBT</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Cultivos anuales (hortalizas)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Árboles dispersos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Hortalizas diversas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Comercialización</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1</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err="1">
                          <a:effectLst/>
                        </a:rPr>
                        <a:t>Pinus</a:t>
                      </a:r>
                      <a:r>
                        <a:rPr lang="es-ES" sz="1200" dirty="0">
                          <a:effectLst/>
                        </a:rPr>
                        <a:t> </a:t>
                      </a:r>
                      <a:r>
                        <a:rPr lang="es-ES" sz="1200" dirty="0" err="1">
                          <a:effectLst/>
                        </a:rPr>
                        <a:t>pseudostrobus</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Comercialización</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Madera, postes y leña</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2</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85416007"/>
                  </a:ext>
                </a:extLst>
              </a:tr>
            </a:tbl>
          </a:graphicData>
        </a:graphic>
      </p:graphicFrame>
      <p:graphicFrame>
        <p:nvGraphicFramePr>
          <p:cNvPr id="5" name="Gráfico 4">
            <a:extLst>
              <a:ext uri="{FF2B5EF4-FFF2-40B4-BE49-F238E27FC236}">
                <a16:creationId xmlns:a16="http://schemas.microsoft.com/office/drawing/2014/main" id="{66E22C65-378A-4344-A385-7A530B1FCBB6}"/>
              </a:ext>
              <a:ext uri="{147F2762-F138-4A5C-976F-8EAC2B608ADB}">
                <a16:predDERef xmlns:a16="http://schemas.microsoft.com/office/drawing/2014/main" pred="{A2423313-4DCE-4608-BFEC-4A3A6244215D}"/>
              </a:ext>
            </a:extLst>
          </p:cNvPr>
          <p:cNvGraphicFramePr/>
          <p:nvPr>
            <p:extLst>
              <p:ext uri="{D42A27DB-BD31-4B8C-83A1-F6EECF244321}">
                <p14:modId xmlns:p14="http://schemas.microsoft.com/office/powerpoint/2010/main" val="1034864174"/>
              </p:ext>
            </p:extLst>
          </p:nvPr>
        </p:nvGraphicFramePr>
        <p:xfrm>
          <a:off x="-173112" y="3429000"/>
          <a:ext cx="6025271" cy="273357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ector recto 5">
            <a:extLst>
              <a:ext uri="{FF2B5EF4-FFF2-40B4-BE49-F238E27FC236}">
                <a16:creationId xmlns:a16="http://schemas.microsoft.com/office/drawing/2014/main" id="{D293542F-32FA-0FDF-31AF-8CE9C57C5C83}"/>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9" name="CuadroTexto 8">
            <a:extLst>
              <a:ext uri="{FF2B5EF4-FFF2-40B4-BE49-F238E27FC236}">
                <a16:creationId xmlns:a16="http://schemas.microsoft.com/office/drawing/2014/main" id="{9398356B-E5A7-BC51-A0B9-695BF929F1E0}"/>
              </a:ext>
            </a:extLst>
          </p:cNvPr>
          <p:cNvSpPr txBox="1"/>
          <p:nvPr/>
        </p:nvSpPr>
        <p:spPr>
          <a:xfrm>
            <a:off x="7675099" y="6014705"/>
            <a:ext cx="6175716" cy="369332"/>
          </a:xfrm>
          <a:prstGeom prst="rect">
            <a:avLst/>
          </a:prstGeom>
          <a:noFill/>
        </p:spPr>
        <p:txBody>
          <a:bodyPr wrap="square">
            <a:spAutoFit/>
          </a:bodyPr>
          <a:lstStyle/>
          <a:p>
            <a:r>
              <a:rPr lang="es-CR" sz="180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graphicFrame>
        <p:nvGraphicFramePr>
          <p:cNvPr id="10" name="Gráfico 9">
            <a:extLst>
              <a:ext uri="{FF2B5EF4-FFF2-40B4-BE49-F238E27FC236}">
                <a16:creationId xmlns:a16="http://schemas.microsoft.com/office/drawing/2014/main" id="{5AA25D02-FE40-A579-1CE7-F0A7833E3744}"/>
              </a:ext>
            </a:extLst>
          </p:cNvPr>
          <p:cNvGraphicFramePr/>
          <p:nvPr>
            <p:extLst>
              <p:ext uri="{D42A27DB-BD31-4B8C-83A1-F6EECF244321}">
                <p14:modId xmlns:p14="http://schemas.microsoft.com/office/powerpoint/2010/main" val="574259255"/>
              </p:ext>
            </p:extLst>
          </p:nvPr>
        </p:nvGraphicFramePr>
        <p:xfrm>
          <a:off x="6788248" y="3372752"/>
          <a:ext cx="4516316" cy="27156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9842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p:cNvSpPr txBox="1"/>
          <p:nvPr/>
        </p:nvSpPr>
        <p:spPr>
          <a:xfrm>
            <a:off x="0" y="93348"/>
            <a:ext cx="12192000" cy="584775"/>
          </a:xfrm>
          <a:prstGeom prst="rect">
            <a:avLst/>
          </a:prstGeom>
          <a:solidFill>
            <a:schemeClr val="accent5">
              <a:lumMod val="20000"/>
              <a:lumOff val="80000"/>
            </a:schemeClr>
          </a:solidFill>
        </p:spPr>
        <p:txBody>
          <a:bodyPr wrap="square" rtlCol="0">
            <a:spAutoFit/>
          </a:bodyPr>
          <a:lstStyle/>
          <a:p>
            <a:r>
              <a:rPr lang="es-ES" sz="3200" b="1" dirty="0"/>
              <a:t>	Identificación y caracterización de sistemas agroforestales </a:t>
            </a:r>
            <a:endParaRPr lang="es-GT" sz="3200" b="1" dirty="0"/>
          </a:p>
        </p:txBody>
      </p:sp>
      <p:sp>
        <p:nvSpPr>
          <p:cNvPr id="22" name="CuadroTexto 21"/>
          <p:cNvSpPr txBox="1"/>
          <p:nvPr/>
        </p:nvSpPr>
        <p:spPr>
          <a:xfrm>
            <a:off x="201275" y="1905506"/>
            <a:ext cx="3917313" cy="646331"/>
          </a:xfrm>
          <a:prstGeom prst="rect">
            <a:avLst/>
          </a:prstGeom>
          <a:noFill/>
        </p:spPr>
        <p:txBody>
          <a:bodyPr wrap="square" rtlCol="0">
            <a:spAutoFit/>
          </a:bodyPr>
          <a:lstStyle/>
          <a:p>
            <a:r>
              <a:rPr lang="es-ES" sz="1800" b="1" dirty="0">
                <a:effectLst/>
                <a:latin typeface="Arial" panose="020B0604020202020204" pitchFamily="34" charset="0"/>
                <a:ea typeface="Calibri" panose="020F0502020204030204" pitchFamily="34" charset="0"/>
              </a:rPr>
              <a:t>Los Sistemas Agroforestales y Silvopastoriles</a:t>
            </a:r>
          </a:p>
        </p:txBody>
      </p:sp>
      <p:sp>
        <p:nvSpPr>
          <p:cNvPr id="3" name="CuadroTexto 2">
            <a:extLst>
              <a:ext uri="{FF2B5EF4-FFF2-40B4-BE49-F238E27FC236}">
                <a16:creationId xmlns:a16="http://schemas.microsoft.com/office/drawing/2014/main" id="{3F3D851A-5DD8-029A-C824-D75E0AA31A8D}"/>
              </a:ext>
            </a:extLst>
          </p:cNvPr>
          <p:cNvSpPr txBox="1"/>
          <p:nvPr/>
        </p:nvSpPr>
        <p:spPr>
          <a:xfrm>
            <a:off x="583831" y="3598278"/>
            <a:ext cx="6098344" cy="1138773"/>
          </a:xfrm>
          <a:prstGeom prst="rect">
            <a:avLst/>
          </a:prstGeom>
          <a:noFill/>
        </p:spPr>
        <p:txBody>
          <a:bodyPr wrap="square">
            <a:spAutoFit/>
          </a:bodyPr>
          <a:lstStyle/>
          <a:p>
            <a:r>
              <a:rPr lang="es-ES" sz="1800" dirty="0">
                <a:effectLst/>
                <a:latin typeface="Arial" panose="020B0604020202020204" pitchFamily="34" charset="0"/>
                <a:ea typeface="Calibri" panose="020F0502020204030204" pitchFamily="34" charset="0"/>
              </a:rPr>
              <a:t>Contribuyen con la restauración de paisajes degradados y son útiles en el combate de la desertificación, según la definición del artículo 1 de </a:t>
            </a:r>
            <a:r>
              <a:rPr lang="es-ES" sz="1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3"/>
              </a:rPr>
              <a:t>La Convención de Naciones Unidas de Lucha contra la Desertificación (CLD)</a:t>
            </a:r>
            <a:r>
              <a:rPr lang="es-ES" sz="1400" dirty="0">
                <a:effectLst/>
                <a:latin typeface="Arial" panose="020B0604020202020204" pitchFamily="34" charset="0"/>
                <a:ea typeface="Calibri" panose="020F0502020204030204" pitchFamily="34" charset="0"/>
              </a:rPr>
              <a:t>. </a:t>
            </a:r>
            <a:endParaRPr lang="es-GT" sz="1600" dirty="0">
              <a:latin typeface="+mj-lt"/>
            </a:endParaRPr>
          </a:p>
        </p:txBody>
      </p:sp>
      <p:sp>
        <p:nvSpPr>
          <p:cNvPr id="5" name="CuadroTexto 4">
            <a:extLst>
              <a:ext uri="{FF2B5EF4-FFF2-40B4-BE49-F238E27FC236}">
                <a16:creationId xmlns:a16="http://schemas.microsoft.com/office/drawing/2014/main" id="{A14263B5-ADD5-40E2-F7D9-BF98DEE52FDE}"/>
              </a:ext>
            </a:extLst>
          </p:cNvPr>
          <p:cNvSpPr txBox="1"/>
          <p:nvPr/>
        </p:nvSpPr>
        <p:spPr>
          <a:xfrm>
            <a:off x="531054" y="5183326"/>
            <a:ext cx="6203899" cy="923330"/>
          </a:xfrm>
          <a:prstGeom prst="rect">
            <a:avLst/>
          </a:prstGeom>
          <a:noFill/>
        </p:spPr>
        <p:txBody>
          <a:bodyPr wrap="square">
            <a:spAutoFit/>
          </a:bodyPr>
          <a:lstStyle/>
          <a:p>
            <a:r>
              <a:rPr lang="es-ES" dirty="0">
                <a:latin typeface="Arial" panose="020B0604020202020204" pitchFamily="34" charset="0"/>
                <a:ea typeface="Calibri" panose="020F0502020204030204" pitchFamily="34" charset="0"/>
              </a:rPr>
              <a:t>A</a:t>
            </a:r>
            <a:r>
              <a:rPr lang="es-ES" sz="1800" dirty="0">
                <a:effectLst/>
                <a:latin typeface="Arial" panose="020B0604020202020204" pitchFamily="34" charset="0"/>
                <a:ea typeface="Calibri" panose="020F0502020204030204" pitchFamily="34" charset="0"/>
              </a:rPr>
              <a:t>umentar de la calidad de vida, la producción y la calidad de los cultivos agrícolas, comparado con otras técnicas como la agricultura tradicional </a:t>
            </a:r>
            <a:endParaRPr lang="es-GT" dirty="0"/>
          </a:p>
        </p:txBody>
      </p:sp>
      <p:sp>
        <p:nvSpPr>
          <p:cNvPr id="9" name="CuadroTexto 8">
            <a:extLst>
              <a:ext uri="{FF2B5EF4-FFF2-40B4-BE49-F238E27FC236}">
                <a16:creationId xmlns:a16="http://schemas.microsoft.com/office/drawing/2014/main" id="{F193B655-9BD3-E79A-1483-B02E38C29D65}"/>
              </a:ext>
            </a:extLst>
          </p:cNvPr>
          <p:cNvSpPr txBox="1"/>
          <p:nvPr/>
        </p:nvSpPr>
        <p:spPr>
          <a:xfrm>
            <a:off x="5024242" y="1597730"/>
            <a:ext cx="6098344" cy="1200329"/>
          </a:xfrm>
          <a:prstGeom prst="rect">
            <a:avLst/>
          </a:prstGeom>
          <a:noFill/>
        </p:spPr>
        <p:txBody>
          <a:bodyPr wrap="square">
            <a:spAutoFit/>
          </a:bodyPr>
          <a:lstStyle/>
          <a:p>
            <a:r>
              <a:rPr lang="es-CR" dirty="0">
                <a:latin typeface="Arial" panose="020B0604020202020204" pitchFamily="34" charset="0"/>
                <a:ea typeface="Calibri" panose="020F0502020204030204" pitchFamily="34" charset="0"/>
              </a:rPr>
              <a:t>E</a:t>
            </a:r>
            <a:r>
              <a:rPr lang="es-CR" sz="1800" dirty="0">
                <a:effectLst/>
                <a:latin typeface="Arial" panose="020B0604020202020204" pitchFamily="34" charset="0"/>
                <a:ea typeface="Calibri" panose="020F0502020204030204" pitchFamily="34" charset="0"/>
              </a:rPr>
              <a:t>s una técnica de uso de la tierra en donde deben de estar presentes el componente arbóreo y una planta cultivada, bien sea pasto o cultivo para alimento humano, de forma espacial permanente o temporal, </a:t>
            </a:r>
            <a:endParaRPr lang="es-GT" dirty="0"/>
          </a:p>
        </p:txBody>
      </p:sp>
    </p:spTree>
    <p:extLst>
      <p:ext uri="{BB962C8B-B14F-4D97-AF65-F5344CB8AC3E}">
        <p14:creationId xmlns:p14="http://schemas.microsoft.com/office/powerpoint/2010/main" val="1420504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0E2198-BE8C-9020-C276-D6AD6D2E767C}"/>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2567390E-5F17-4BBE-E99F-A6149F9E3481}"/>
              </a:ext>
            </a:extLst>
          </p:cNvPr>
          <p:cNvSpPr>
            <a:spLocks noGrp="1"/>
          </p:cNvSpPr>
          <p:nvPr>
            <p:ph idx="1"/>
          </p:nvPr>
        </p:nvSpPr>
        <p:spPr/>
        <p:txBody>
          <a:bodyPr/>
          <a:lstStyle/>
          <a:p>
            <a:r>
              <a:rPr lang="es-ES" sz="2800" b="1" dirty="0">
                <a:effectLst/>
                <a:latin typeface="Arial" panose="020B0604020202020204" pitchFamily="34" charset="0"/>
                <a:ea typeface="Calibri" panose="020F0502020204030204" pitchFamily="34" charset="0"/>
              </a:rPr>
              <a:t>Cultivos anuales (Hortalizas) con árboles dispersos</a:t>
            </a:r>
          </a:p>
          <a:p>
            <a:pPr marL="0" indent="0">
              <a:buNone/>
            </a:pPr>
            <a:endParaRPr lang="es-GT" dirty="0"/>
          </a:p>
        </p:txBody>
      </p:sp>
      <p:pic>
        <p:nvPicPr>
          <p:cNvPr id="5" name="Imagen 4">
            <a:extLst>
              <a:ext uri="{FF2B5EF4-FFF2-40B4-BE49-F238E27FC236}">
                <a16:creationId xmlns:a16="http://schemas.microsoft.com/office/drawing/2014/main" id="{6DAA5116-4477-8774-2961-3B648F7688A1}"/>
              </a:ext>
            </a:extLst>
          </p:cNvPr>
          <p:cNvPicPr>
            <a:picLocks noChangeAspect="1"/>
          </p:cNvPicPr>
          <p:nvPr/>
        </p:nvPicPr>
        <p:blipFill rotWithShape="1">
          <a:blip r:embed="rId2"/>
          <a:srcRect t="12929" r="1196" b="14766"/>
          <a:stretch/>
        </p:blipFill>
        <p:spPr>
          <a:xfrm>
            <a:off x="2676940" y="2371369"/>
            <a:ext cx="6546574" cy="3659819"/>
          </a:xfrm>
          <a:prstGeom prst="rect">
            <a:avLst/>
          </a:prstGeom>
        </p:spPr>
      </p:pic>
    </p:spTree>
    <p:extLst>
      <p:ext uri="{BB962C8B-B14F-4D97-AF65-F5344CB8AC3E}">
        <p14:creationId xmlns:p14="http://schemas.microsoft.com/office/powerpoint/2010/main" val="208535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r>
              <a:rPr lang="es-ES" sz="1800" b="1" dirty="0">
                <a:effectLst/>
                <a:latin typeface="Arial" panose="020B0604020202020204" pitchFamily="34" charset="0"/>
                <a:ea typeface="Calibri" panose="020F0502020204030204" pitchFamily="34" charset="0"/>
              </a:rPr>
              <a:t>Cultivos anuales (maíz, frijol y ayote) con remanentes de bosque</a:t>
            </a:r>
            <a:endParaRPr lang="es-ES" sz="1800"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2" name="Tabla 1">
            <a:extLst>
              <a:ext uri="{FF2B5EF4-FFF2-40B4-BE49-F238E27FC236}">
                <a16:creationId xmlns:a16="http://schemas.microsoft.com/office/drawing/2014/main" id="{162CB0B6-F14B-C8C6-35F0-C2D2030D1EF3}"/>
              </a:ext>
            </a:extLst>
          </p:cNvPr>
          <p:cNvGraphicFramePr>
            <a:graphicFrameLocks noGrp="1"/>
          </p:cNvGraphicFramePr>
          <p:nvPr>
            <p:extLst>
              <p:ext uri="{D42A27DB-BD31-4B8C-83A1-F6EECF244321}">
                <p14:modId xmlns:p14="http://schemas.microsoft.com/office/powerpoint/2010/main" val="1671310047"/>
              </p:ext>
            </p:extLst>
          </p:nvPr>
        </p:nvGraphicFramePr>
        <p:xfrm>
          <a:off x="247357" y="1849217"/>
          <a:ext cx="11697287" cy="1431080"/>
        </p:xfrm>
        <a:graphic>
          <a:graphicData uri="http://schemas.openxmlformats.org/drawingml/2006/table">
            <a:tbl>
              <a:tblPr firstRow="1" firstCol="1">
                <a:tableStyleId>{2A488322-F2BA-4B5B-9748-0D474271808F}</a:tableStyleId>
              </a:tblPr>
              <a:tblGrid>
                <a:gridCol w="662021">
                  <a:extLst>
                    <a:ext uri="{9D8B030D-6E8A-4147-A177-3AD203B41FA5}">
                      <a16:colId xmlns:a16="http://schemas.microsoft.com/office/drawing/2014/main" val="1119278124"/>
                    </a:ext>
                  </a:extLst>
                </a:gridCol>
                <a:gridCol w="1002457">
                  <a:extLst>
                    <a:ext uri="{9D8B030D-6E8A-4147-A177-3AD203B41FA5}">
                      <a16:colId xmlns:a16="http://schemas.microsoft.com/office/drawing/2014/main" val="3150939136"/>
                    </a:ext>
                  </a:extLst>
                </a:gridCol>
                <a:gridCol w="1168550">
                  <a:extLst>
                    <a:ext uri="{9D8B030D-6E8A-4147-A177-3AD203B41FA5}">
                      <a16:colId xmlns:a16="http://schemas.microsoft.com/office/drawing/2014/main" val="3064920640"/>
                    </a:ext>
                  </a:extLst>
                </a:gridCol>
                <a:gridCol w="1342890">
                  <a:extLst>
                    <a:ext uri="{9D8B030D-6E8A-4147-A177-3AD203B41FA5}">
                      <a16:colId xmlns:a16="http://schemas.microsoft.com/office/drawing/2014/main" val="2183655229"/>
                    </a:ext>
                  </a:extLst>
                </a:gridCol>
                <a:gridCol w="1002457">
                  <a:extLst>
                    <a:ext uri="{9D8B030D-6E8A-4147-A177-3AD203B41FA5}">
                      <a16:colId xmlns:a16="http://schemas.microsoft.com/office/drawing/2014/main" val="3041331376"/>
                    </a:ext>
                  </a:extLst>
                </a:gridCol>
                <a:gridCol w="1342890">
                  <a:extLst>
                    <a:ext uri="{9D8B030D-6E8A-4147-A177-3AD203B41FA5}">
                      <a16:colId xmlns:a16="http://schemas.microsoft.com/office/drawing/2014/main" val="703559736"/>
                    </a:ext>
                  </a:extLst>
                </a:gridCol>
                <a:gridCol w="1001279">
                  <a:extLst>
                    <a:ext uri="{9D8B030D-6E8A-4147-A177-3AD203B41FA5}">
                      <a16:colId xmlns:a16="http://schemas.microsoft.com/office/drawing/2014/main" val="4193319536"/>
                    </a:ext>
                  </a:extLst>
                </a:gridCol>
                <a:gridCol w="1002457">
                  <a:extLst>
                    <a:ext uri="{9D8B030D-6E8A-4147-A177-3AD203B41FA5}">
                      <a16:colId xmlns:a16="http://schemas.microsoft.com/office/drawing/2014/main" val="2695141080"/>
                    </a:ext>
                  </a:extLst>
                </a:gridCol>
                <a:gridCol w="1001279">
                  <a:extLst>
                    <a:ext uri="{9D8B030D-6E8A-4147-A177-3AD203B41FA5}">
                      <a16:colId xmlns:a16="http://schemas.microsoft.com/office/drawing/2014/main" val="1783994033"/>
                    </a:ext>
                  </a:extLst>
                </a:gridCol>
                <a:gridCol w="1168550">
                  <a:extLst>
                    <a:ext uri="{9D8B030D-6E8A-4147-A177-3AD203B41FA5}">
                      <a16:colId xmlns:a16="http://schemas.microsoft.com/office/drawing/2014/main" val="1522922258"/>
                    </a:ext>
                  </a:extLst>
                </a:gridCol>
                <a:gridCol w="1002457">
                  <a:extLst>
                    <a:ext uri="{9D8B030D-6E8A-4147-A177-3AD203B41FA5}">
                      <a16:colId xmlns:a16="http://schemas.microsoft.com/office/drawing/2014/main" val="26695808"/>
                    </a:ext>
                  </a:extLst>
                </a:gridCol>
              </a:tblGrid>
              <a:tr h="648252">
                <a:tc>
                  <a:txBody>
                    <a:bodyPr/>
                    <a:lstStyle/>
                    <a:p>
                      <a:pPr algn="ctr">
                        <a:lnSpc>
                          <a:spcPct val="107000"/>
                        </a:lnSpc>
                        <a:spcAft>
                          <a:spcPts val="800"/>
                        </a:spcAft>
                      </a:pPr>
                      <a:r>
                        <a:rPr lang="es-ES" sz="1200" dirty="0">
                          <a:effectLst/>
                        </a:rPr>
                        <a:t>ID</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Zona de vida</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Sistema agrícola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Arreglo agroforestal</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agrícola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recursos agrícolas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 forestal</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forestal</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83822280"/>
                  </a:ext>
                </a:extLst>
              </a:tr>
              <a:tr h="428966">
                <a:tc>
                  <a:txBody>
                    <a:bodyPr/>
                    <a:lstStyle/>
                    <a:p>
                      <a:pPr algn="ctr">
                        <a:lnSpc>
                          <a:spcPct val="107000"/>
                        </a:lnSpc>
                        <a:spcAft>
                          <a:spcPts val="800"/>
                        </a:spcAft>
                      </a:pPr>
                      <a:r>
                        <a:rPr lang="es-ES" sz="1200">
                          <a:effectLst/>
                        </a:rPr>
                        <a:t>4</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bs-PMT</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Cultivos anuales (granos básicos)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Relictos de bosque</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Milpa </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Auto consumo</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3</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Bosque mixto</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Auto consumo</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Leña, </a:t>
                      </a:r>
                      <a:r>
                        <a:rPr lang="es-ES" sz="1200" dirty="0" err="1">
                          <a:effectLst/>
                        </a:rPr>
                        <a:t>mulch</a:t>
                      </a:r>
                      <a:r>
                        <a:rPr lang="es-ES" sz="1200" dirty="0">
                          <a:effectLst/>
                        </a:rPr>
                        <a:t>, forrajes, alimentos y medicinas</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5</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19796926"/>
                  </a:ext>
                </a:extLst>
              </a:tr>
            </a:tbl>
          </a:graphicData>
        </a:graphic>
      </p:graphicFrame>
      <p:graphicFrame>
        <p:nvGraphicFramePr>
          <p:cNvPr id="5" name="Gráfico 4">
            <a:extLst>
              <a:ext uri="{FF2B5EF4-FFF2-40B4-BE49-F238E27FC236}">
                <a16:creationId xmlns:a16="http://schemas.microsoft.com/office/drawing/2014/main" id="{4F8A7673-1D8C-4357-982A-9E73A8FC7C0A}"/>
              </a:ext>
              <a:ext uri="{147F2762-F138-4A5C-976F-8EAC2B608ADB}">
                <a16:predDERef xmlns:a16="http://schemas.microsoft.com/office/drawing/2014/main" pred="{66E22C65-378A-4344-A385-7A530B1FCBB6}"/>
              </a:ext>
            </a:extLst>
          </p:cNvPr>
          <p:cNvGraphicFramePr/>
          <p:nvPr>
            <p:extLst>
              <p:ext uri="{D42A27DB-BD31-4B8C-83A1-F6EECF244321}">
                <p14:modId xmlns:p14="http://schemas.microsoft.com/office/powerpoint/2010/main" val="2230385388"/>
              </p:ext>
            </p:extLst>
          </p:nvPr>
        </p:nvGraphicFramePr>
        <p:xfrm>
          <a:off x="0" y="3429000"/>
          <a:ext cx="5842000" cy="2771555"/>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ector recto 5">
            <a:extLst>
              <a:ext uri="{FF2B5EF4-FFF2-40B4-BE49-F238E27FC236}">
                <a16:creationId xmlns:a16="http://schemas.microsoft.com/office/drawing/2014/main" id="{FD49800E-6584-2B77-121D-9BADD6A6E746}"/>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9" name="CuadroTexto 8">
            <a:extLst>
              <a:ext uri="{FF2B5EF4-FFF2-40B4-BE49-F238E27FC236}">
                <a16:creationId xmlns:a16="http://schemas.microsoft.com/office/drawing/2014/main" id="{03DE96E5-29E9-9DCA-15BB-5DB578F7479E}"/>
              </a:ext>
            </a:extLst>
          </p:cNvPr>
          <p:cNvSpPr txBox="1"/>
          <p:nvPr/>
        </p:nvSpPr>
        <p:spPr>
          <a:xfrm>
            <a:off x="7675099" y="6014705"/>
            <a:ext cx="6175716" cy="369332"/>
          </a:xfrm>
          <a:prstGeom prst="rect">
            <a:avLst/>
          </a:prstGeom>
          <a:noFill/>
        </p:spPr>
        <p:txBody>
          <a:bodyPr wrap="square">
            <a:spAutoFit/>
          </a:bodyPr>
          <a:lstStyle/>
          <a:p>
            <a:r>
              <a:rPr lang="es-CR" sz="180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graphicFrame>
        <p:nvGraphicFramePr>
          <p:cNvPr id="10" name="Gráfico 9">
            <a:extLst>
              <a:ext uri="{FF2B5EF4-FFF2-40B4-BE49-F238E27FC236}">
                <a16:creationId xmlns:a16="http://schemas.microsoft.com/office/drawing/2014/main" id="{46784B56-4181-8BA2-0892-F94BA14A03A2}"/>
              </a:ext>
            </a:extLst>
          </p:cNvPr>
          <p:cNvGraphicFramePr/>
          <p:nvPr>
            <p:extLst>
              <p:ext uri="{D42A27DB-BD31-4B8C-83A1-F6EECF244321}">
                <p14:modId xmlns:p14="http://schemas.microsoft.com/office/powerpoint/2010/main" val="3626606011"/>
              </p:ext>
            </p:extLst>
          </p:nvPr>
        </p:nvGraphicFramePr>
        <p:xfrm>
          <a:off x="6941235" y="3323436"/>
          <a:ext cx="4453590" cy="26912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8977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BC2512-ABA6-277B-8F96-33B70E5D2DAA}"/>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BEFFAAE7-07B1-AAA3-2C2B-CF5408028AF0}"/>
              </a:ext>
            </a:extLst>
          </p:cNvPr>
          <p:cNvSpPr>
            <a:spLocks noGrp="1"/>
          </p:cNvSpPr>
          <p:nvPr>
            <p:ph idx="1"/>
          </p:nvPr>
        </p:nvSpPr>
        <p:spPr>
          <a:xfrm>
            <a:off x="838200" y="1825625"/>
            <a:ext cx="5933661" cy="4351338"/>
          </a:xfrm>
        </p:spPr>
        <p:txBody>
          <a:bodyPr/>
          <a:lstStyle/>
          <a:p>
            <a:r>
              <a:rPr lang="es-ES" sz="2800" b="1" dirty="0">
                <a:effectLst/>
                <a:latin typeface="Arial" panose="020B0604020202020204" pitchFamily="34" charset="0"/>
                <a:ea typeface="Calibri" panose="020F0502020204030204" pitchFamily="34" charset="0"/>
              </a:rPr>
              <a:t>Cultivos anuales (maíz, frijol y ayote) con remanentes de bosque</a:t>
            </a:r>
            <a:endParaRPr lang="es-ES" sz="2800" dirty="0">
              <a:latin typeface="Arial" panose="020B0604020202020204" pitchFamily="34" charset="0"/>
            </a:endParaRPr>
          </a:p>
          <a:p>
            <a:endParaRPr lang="es-GT" dirty="0"/>
          </a:p>
        </p:txBody>
      </p:sp>
      <p:pic>
        <p:nvPicPr>
          <p:cNvPr id="1026" name="Picture 2" descr="SISTEMA INTEGRAL DE APROVECHAMIENTO-La Milpa">
            <a:extLst>
              <a:ext uri="{FF2B5EF4-FFF2-40B4-BE49-F238E27FC236}">
                <a16:creationId xmlns:a16="http://schemas.microsoft.com/office/drawing/2014/main" id="{19C54D85-6CBB-FD1E-14DF-0B4178911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779" y="0"/>
            <a:ext cx="3965299" cy="6304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135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r>
              <a:rPr lang="es-ES" sz="1800" b="1" dirty="0">
                <a:effectLst/>
                <a:latin typeface="Arial" panose="020B0604020202020204" pitchFamily="34" charset="0"/>
                <a:ea typeface="Calibri" panose="020F0502020204030204" pitchFamily="34" charset="0"/>
              </a:rPr>
              <a:t>Cultivos anuales (hortalizas) con remanentes de bosque</a:t>
            </a:r>
            <a:endParaRPr lang="es-ES" sz="1800"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2" name="Tabla 1">
            <a:extLst>
              <a:ext uri="{FF2B5EF4-FFF2-40B4-BE49-F238E27FC236}">
                <a16:creationId xmlns:a16="http://schemas.microsoft.com/office/drawing/2014/main" id="{FE23D364-7802-11C3-D3A5-69B0AAC46622}"/>
              </a:ext>
            </a:extLst>
          </p:cNvPr>
          <p:cNvGraphicFramePr>
            <a:graphicFrameLocks noGrp="1"/>
          </p:cNvGraphicFramePr>
          <p:nvPr>
            <p:extLst>
              <p:ext uri="{D42A27DB-BD31-4B8C-83A1-F6EECF244321}">
                <p14:modId xmlns:p14="http://schemas.microsoft.com/office/powerpoint/2010/main" val="1281873127"/>
              </p:ext>
            </p:extLst>
          </p:nvPr>
        </p:nvGraphicFramePr>
        <p:xfrm>
          <a:off x="351691" y="1828959"/>
          <a:ext cx="11592947" cy="1369949"/>
        </p:xfrm>
        <a:graphic>
          <a:graphicData uri="http://schemas.openxmlformats.org/drawingml/2006/table">
            <a:tbl>
              <a:tblPr firstRow="1" firstCol="1">
                <a:tableStyleId>{2A488322-F2BA-4B5B-9748-0D474271808F}</a:tableStyleId>
              </a:tblPr>
              <a:tblGrid>
                <a:gridCol w="656512">
                  <a:extLst>
                    <a:ext uri="{9D8B030D-6E8A-4147-A177-3AD203B41FA5}">
                      <a16:colId xmlns:a16="http://schemas.microsoft.com/office/drawing/2014/main" val="2527126789"/>
                    </a:ext>
                  </a:extLst>
                </a:gridCol>
                <a:gridCol w="994115">
                  <a:extLst>
                    <a:ext uri="{9D8B030D-6E8A-4147-A177-3AD203B41FA5}">
                      <a16:colId xmlns:a16="http://schemas.microsoft.com/office/drawing/2014/main" val="355112374"/>
                    </a:ext>
                  </a:extLst>
                </a:gridCol>
                <a:gridCol w="1158828">
                  <a:extLst>
                    <a:ext uri="{9D8B030D-6E8A-4147-A177-3AD203B41FA5}">
                      <a16:colId xmlns:a16="http://schemas.microsoft.com/office/drawing/2014/main" val="2656081633"/>
                    </a:ext>
                  </a:extLst>
                </a:gridCol>
                <a:gridCol w="1331717">
                  <a:extLst>
                    <a:ext uri="{9D8B030D-6E8A-4147-A177-3AD203B41FA5}">
                      <a16:colId xmlns:a16="http://schemas.microsoft.com/office/drawing/2014/main" val="1864059048"/>
                    </a:ext>
                  </a:extLst>
                </a:gridCol>
                <a:gridCol w="1158828">
                  <a:extLst>
                    <a:ext uri="{9D8B030D-6E8A-4147-A177-3AD203B41FA5}">
                      <a16:colId xmlns:a16="http://schemas.microsoft.com/office/drawing/2014/main" val="2176871956"/>
                    </a:ext>
                  </a:extLst>
                </a:gridCol>
                <a:gridCol w="994115">
                  <a:extLst>
                    <a:ext uri="{9D8B030D-6E8A-4147-A177-3AD203B41FA5}">
                      <a16:colId xmlns:a16="http://schemas.microsoft.com/office/drawing/2014/main" val="3726616894"/>
                    </a:ext>
                  </a:extLst>
                </a:gridCol>
                <a:gridCol w="992947">
                  <a:extLst>
                    <a:ext uri="{9D8B030D-6E8A-4147-A177-3AD203B41FA5}">
                      <a16:colId xmlns:a16="http://schemas.microsoft.com/office/drawing/2014/main" val="1470060694"/>
                    </a:ext>
                  </a:extLst>
                </a:gridCol>
                <a:gridCol w="1159995">
                  <a:extLst>
                    <a:ext uri="{9D8B030D-6E8A-4147-A177-3AD203B41FA5}">
                      <a16:colId xmlns:a16="http://schemas.microsoft.com/office/drawing/2014/main" val="1024248597"/>
                    </a:ext>
                  </a:extLst>
                </a:gridCol>
                <a:gridCol w="992947">
                  <a:extLst>
                    <a:ext uri="{9D8B030D-6E8A-4147-A177-3AD203B41FA5}">
                      <a16:colId xmlns:a16="http://schemas.microsoft.com/office/drawing/2014/main" val="91204265"/>
                    </a:ext>
                  </a:extLst>
                </a:gridCol>
                <a:gridCol w="1158828">
                  <a:extLst>
                    <a:ext uri="{9D8B030D-6E8A-4147-A177-3AD203B41FA5}">
                      <a16:colId xmlns:a16="http://schemas.microsoft.com/office/drawing/2014/main" val="2401083338"/>
                    </a:ext>
                  </a:extLst>
                </a:gridCol>
                <a:gridCol w="994115">
                  <a:extLst>
                    <a:ext uri="{9D8B030D-6E8A-4147-A177-3AD203B41FA5}">
                      <a16:colId xmlns:a16="http://schemas.microsoft.com/office/drawing/2014/main" val="1572130409"/>
                    </a:ext>
                  </a:extLst>
                </a:gridCol>
              </a:tblGrid>
              <a:tr h="460689">
                <a:tc>
                  <a:txBody>
                    <a:bodyPr/>
                    <a:lstStyle/>
                    <a:p>
                      <a:pPr algn="ctr">
                        <a:lnSpc>
                          <a:spcPct val="107000"/>
                        </a:lnSpc>
                        <a:spcAft>
                          <a:spcPts val="800"/>
                        </a:spcAft>
                      </a:pPr>
                      <a:r>
                        <a:rPr lang="es-ES" sz="1200" dirty="0">
                          <a:effectLst/>
                        </a:rPr>
                        <a:t>ID</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Zona de vida</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Sistema agrícola</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Arreglo agroforestal</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Especies</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Uso del producto agrícola</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Acceso a recursos agrícolas</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Especie forestal</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Uso del producto forestal</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99294846"/>
                  </a:ext>
                </a:extLst>
              </a:tr>
              <a:tr h="616529">
                <a:tc>
                  <a:txBody>
                    <a:bodyPr/>
                    <a:lstStyle/>
                    <a:p>
                      <a:pPr algn="ctr">
                        <a:lnSpc>
                          <a:spcPct val="107000"/>
                        </a:lnSpc>
                        <a:spcAft>
                          <a:spcPts val="800"/>
                        </a:spcAft>
                      </a:pPr>
                      <a:r>
                        <a:rPr lang="es-ES" sz="1200">
                          <a:effectLst/>
                        </a:rPr>
                        <a:t>5</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s-ES" sz="1200">
                          <a:effectLst/>
                        </a:rPr>
                        <a:t>bh-MBT</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Cultivos anuales (hortalizas)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Remanente de bosque</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Hortalizas diversas</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1</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Bosque mixto</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Auto consumo</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Leña, </a:t>
                      </a:r>
                      <a:r>
                        <a:rPr lang="es-ES" sz="1200" dirty="0" err="1">
                          <a:effectLst/>
                        </a:rPr>
                        <a:t>mulch</a:t>
                      </a:r>
                      <a:r>
                        <a:rPr lang="es-ES" sz="1200" dirty="0">
                          <a:effectLst/>
                        </a:rPr>
                        <a:t>, forrajes, alimentos y medicinas</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5</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6323760"/>
                  </a:ext>
                </a:extLst>
              </a:tr>
            </a:tbl>
          </a:graphicData>
        </a:graphic>
      </p:graphicFrame>
      <p:graphicFrame>
        <p:nvGraphicFramePr>
          <p:cNvPr id="5" name="Gráfico 4">
            <a:extLst>
              <a:ext uri="{FF2B5EF4-FFF2-40B4-BE49-F238E27FC236}">
                <a16:creationId xmlns:a16="http://schemas.microsoft.com/office/drawing/2014/main" id="{D8319895-97EC-4DB8-A2EB-A654248185C8}"/>
              </a:ext>
              <a:ext uri="{147F2762-F138-4A5C-976F-8EAC2B608ADB}">
                <a16:predDERef xmlns:a16="http://schemas.microsoft.com/office/drawing/2014/main" pred="{4F8A7673-1D8C-4357-982A-9E73A8FC7C0A}"/>
              </a:ext>
            </a:extLst>
          </p:cNvPr>
          <p:cNvGraphicFramePr/>
          <p:nvPr>
            <p:extLst>
              <p:ext uri="{D42A27DB-BD31-4B8C-83A1-F6EECF244321}">
                <p14:modId xmlns:p14="http://schemas.microsoft.com/office/powerpoint/2010/main" val="3786666542"/>
              </p:ext>
            </p:extLst>
          </p:nvPr>
        </p:nvGraphicFramePr>
        <p:xfrm>
          <a:off x="26985" y="3428999"/>
          <a:ext cx="5881446" cy="2751297"/>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ector recto 5">
            <a:extLst>
              <a:ext uri="{FF2B5EF4-FFF2-40B4-BE49-F238E27FC236}">
                <a16:creationId xmlns:a16="http://schemas.microsoft.com/office/drawing/2014/main" id="{905DF011-053E-4CB2-094D-4D6830866532}"/>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9" name="CuadroTexto 8">
            <a:extLst>
              <a:ext uri="{FF2B5EF4-FFF2-40B4-BE49-F238E27FC236}">
                <a16:creationId xmlns:a16="http://schemas.microsoft.com/office/drawing/2014/main" id="{96507941-C41F-09E5-34D1-FE11D18A7263}"/>
              </a:ext>
            </a:extLst>
          </p:cNvPr>
          <p:cNvSpPr txBox="1"/>
          <p:nvPr/>
        </p:nvSpPr>
        <p:spPr>
          <a:xfrm>
            <a:off x="7675099" y="6014705"/>
            <a:ext cx="6175716" cy="369332"/>
          </a:xfrm>
          <a:prstGeom prst="rect">
            <a:avLst/>
          </a:prstGeom>
          <a:noFill/>
        </p:spPr>
        <p:txBody>
          <a:bodyPr wrap="square">
            <a:spAutoFit/>
          </a:bodyPr>
          <a:lstStyle/>
          <a:p>
            <a:r>
              <a:rPr lang="es-CR" sz="180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graphicFrame>
        <p:nvGraphicFramePr>
          <p:cNvPr id="10" name="Gráfico 9">
            <a:extLst>
              <a:ext uri="{FF2B5EF4-FFF2-40B4-BE49-F238E27FC236}">
                <a16:creationId xmlns:a16="http://schemas.microsoft.com/office/drawing/2014/main" id="{EA4F16C0-B9A2-8527-F2E2-DE1A8C7083C7}"/>
              </a:ext>
            </a:extLst>
          </p:cNvPr>
          <p:cNvGraphicFramePr/>
          <p:nvPr>
            <p:extLst>
              <p:ext uri="{D42A27DB-BD31-4B8C-83A1-F6EECF244321}">
                <p14:modId xmlns:p14="http://schemas.microsoft.com/office/powerpoint/2010/main" val="3015448969"/>
              </p:ext>
            </p:extLst>
          </p:nvPr>
        </p:nvGraphicFramePr>
        <p:xfrm>
          <a:off x="6781798" y="3271505"/>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761753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8969A4-E8A1-FABE-DDF0-F332717DE59C}"/>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41AC57C4-C945-DBFA-D371-D0D4CF636EDB}"/>
              </a:ext>
            </a:extLst>
          </p:cNvPr>
          <p:cNvSpPr>
            <a:spLocks noGrp="1"/>
          </p:cNvSpPr>
          <p:nvPr>
            <p:ph idx="1"/>
          </p:nvPr>
        </p:nvSpPr>
        <p:spPr>
          <a:xfrm>
            <a:off x="838200" y="1825625"/>
            <a:ext cx="3826565" cy="4351338"/>
          </a:xfrm>
        </p:spPr>
        <p:txBody>
          <a:bodyPr/>
          <a:lstStyle/>
          <a:p>
            <a:r>
              <a:rPr lang="es-ES" sz="2800" b="1" dirty="0">
                <a:effectLst/>
                <a:latin typeface="Arial" panose="020B0604020202020204" pitchFamily="34" charset="0"/>
                <a:ea typeface="Calibri" panose="020F0502020204030204" pitchFamily="34" charset="0"/>
              </a:rPr>
              <a:t>Cultivos anuales (hortalizas) con remanentes de bosque</a:t>
            </a:r>
            <a:endParaRPr lang="es-ES" sz="2800" dirty="0">
              <a:latin typeface="Arial" panose="020B0604020202020204" pitchFamily="34" charset="0"/>
            </a:endParaRPr>
          </a:p>
          <a:p>
            <a:endParaRPr lang="es-GT" dirty="0"/>
          </a:p>
        </p:txBody>
      </p:sp>
      <p:pic>
        <p:nvPicPr>
          <p:cNvPr id="2050" name="Picture 2" descr="Destacan productividad de chinampas">
            <a:extLst>
              <a:ext uri="{FF2B5EF4-FFF2-40B4-BE49-F238E27FC236}">
                <a16:creationId xmlns:a16="http://schemas.microsoft.com/office/drawing/2014/main" id="{DAE757B6-D349-CF55-53A2-FFB6DA47A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1844" y="1825625"/>
            <a:ext cx="6056243" cy="4037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06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r>
              <a:rPr lang="es-ES" sz="1800" b="1" dirty="0">
                <a:effectLst/>
                <a:latin typeface="Arial" panose="020B0604020202020204" pitchFamily="34" charset="0"/>
                <a:ea typeface="Calibri" panose="020F0502020204030204" pitchFamily="34" charset="0"/>
              </a:rPr>
              <a:t>Cultivos perennes (frutales) con árboles dispersos</a:t>
            </a:r>
            <a:endParaRPr lang="es-ES" sz="1800"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2" name="Tabla 1">
            <a:extLst>
              <a:ext uri="{FF2B5EF4-FFF2-40B4-BE49-F238E27FC236}">
                <a16:creationId xmlns:a16="http://schemas.microsoft.com/office/drawing/2014/main" id="{5285FF75-0130-4D4A-47FA-09D532CC7499}"/>
              </a:ext>
            </a:extLst>
          </p:cNvPr>
          <p:cNvGraphicFramePr>
            <a:graphicFrameLocks noGrp="1"/>
          </p:cNvGraphicFramePr>
          <p:nvPr>
            <p:extLst>
              <p:ext uri="{D42A27DB-BD31-4B8C-83A1-F6EECF244321}">
                <p14:modId xmlns:p14="http://schemas.microsoft.com/office/powerpoint/2010/main" val="409380071"/>
              </p:ext>
            </p:extLst>
          </p:nvPr>
        </p:nvGraphicFramePr>
        <p:xfrm>
          <a:off x="247357" y="1876451"/>
          <a:ext cx="11555434" cy="1201115"/>
        </p:xfrm>
        <a:graphic>
          <a:graphicData uri="http://schemas.openxmlformats.org/drawingml/2006/table">
            <a:tbl>
              <a:tblPr firstRow="1" firstCol="1">
                <a:tableStyleId>{2A488322-F2BA-4B5B-9748-0D474271808F}</a:tableStyleId>
              </a:tblPr>
              <a:tblGrid>
                <a:gridCol w="786069">
                  <a:extLst>
                    <a:ext uri="{9D8B030D-6E8A-4147-A177-3AD203B41FA5}">
                      <a16:colId xmlns:a16="http://schemas.microsoft.com/office/drawing/2014/main" val="3102733000"/>
                    </a:ext>
                  </a:extLst>
                </a:gridCol>
                <a:gridCol w="950205">
                  <a:extLst>
                    <a:ext uri="{9D8B030D-6E8A-4147-A177-3AD203B41FA5}">
                      <a16:colId xmlns:a16="http://schemas.microsoft.com/office/drawing/2014/main" val="4187073205"/>
                    </a:ext>
                  </a:extLst>
                </a:gridCol>
                <a:gridCol w="1107642">
                  <a:extLst>
                    <a:ext uri="{9D8B030D-6E8A-4147-A177-3AD203B41FA5}">
                      <a16:colId xmlns:a16="http://schemas.microsoft.com/office/drawing/2014/main" val="2140434260"/>
                    </a:ext>
                  </a:extLst>
                </a:gridCol>
                <a:gridCol w="1272896">
                  <a:extLst>
                    <a:ext uri="{9D8B030D-6E8A-4147-A177-3AD203B41FA5}">
                      <a16:colId xmlns:a16="http://schemas.microsoft.com/office/drawing/2014/main" val="1712668554"/>
                    </a:ext>
                  </a:extLst>
                </a:gridCol>
                <a:gridCol w="949089">
                  <a:extLst>
                    <a:ext uri="{9D8B030D-6E8A-4147-A177-3AD203B41FA5}">
                      <a16:colId xmlns:a16="http://schemas.microsoft.com/office/drawing/2014/main" val="3904045688"/>
                    </a:ext>
                  </a:extLst>
                </a:gridCol>
                <a:gridCol w="950205">
                  <a:extLst>
                    <a:ext uri="{9D8B030D-6E8A-4147-A177-3AD203B41FA5}">
                      <a16:colId xmlns:a16="http://schemas.microsoft.com/office/drawing/2014/main" val="1777510015"/>
                    </a:ext>
                  </a:extLst>
                </a:gridCol>
                <a:gridCol w="949089">
                  <a:extLst>
                    <a:ext uri="{9D8B030D-6E8A-4147-A177-3AD203B41FA5}">
                      <a16:colId xmlns:a16="http://schemas.microsoft.com/office/drawing/2014/main" val="4034442193"/>
                    </a:ext>
                  </a:extLst>
                </a:gridCol>
                <a:gridCol w="1424750">
                  <a:extLst>
                    <a:ext uri="{9D8B030D-6E8A-4147-A177-3AD203B41FA5}">
                      <a16:colId xmlns:a16="http://schemas.microsoft.com/office/drawing/2014/main" val="2849265450"/>
                    </a:ext>
                  </a:extLst>
                </a:gridCol>
                <a:gridCol w="950205">
                  <a:extLst>
                    <a:ext uri="{9D8B030D-6E8A-4147-A177-3AD203B41FA5}">
                      <a16:colId xmlns:a16="http://schemas.microsoft.com/office/drawing/2014/main" val="1712612248"/>
                    </a:ext>
                  </a:extLst>
                </a:gridCol>
                <a:gridCol w="1107642">
                  <a:extLst>
                    <a:ext uri="{9D8B030D-6E8A-4147-A177-3AD203B41FA5}">
                      <a16:colId xmlns:a16="http://schemas.microsoft.com/office/drawing/2014/main" val="3662235584"/>
                    </a:ext>
                  </a:extLst>
                </a:gridCol>
                <a:gridCol w="1107642">
                  <a:extLst>
                    <a:ext uri="{9D8B030D-6E8A-4147-A177-3AD203B41FA5}">
                      <a16:colId xmlns:a16="http://schemas.microsoft.com/office/drawing/2014/main" val="422541545"/>
                    </a:ext>
                  </a:extLst>
                </a:gridCol>
              </a:tblGrid>
              <a:tr h="613994">
                <a:tc>
                  <a:txBody>
                    <a:bodyPr/>
                    <a:lstStyle/>
                    <a:p>
                      <a:pPr algn="ctr">
                        <a:lnSpc>
                          <a:spcPct val="107000"/>
                        </a:lnSpc>
                        <a:spcAft>
                          <a:spcPts val="800"/>
                        </a:spcAft>
                      </a:pPr>
                      <a:r>
                        <a:rPr lang="es-ES" sz="1200">
                          <a:effectLst/>
                        </a:rPr>
                        <a:t>ID</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Zona de vida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Sistema agrícola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Arreglo agroforestal</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Especies</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agrícola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recursos agrícolas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 forestal</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forestal</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69579085"/>
                  </a:ext>
                </a:extLst>
              </a:tr>
              <a:tr h="463223">
                <a:tc>
                  <a:txBody>
                    <a:bodyPr/>
                    <a:lstStyle/>
                    <a:p>
                      <a:pPr algn="ctr">
                        <a:lnSpc>
                          <a:spcPct val="107000"/>
                        </a:lnSpc>
                        <a:spcAft>
                          <a:spcPts val="800"/>
                        </a:spcAft>
                      </a:pPr>
                      <a:r>
                        <a:rPr lang="es-ES" sz="1200">
                          <a:effectLst/>
                        </a:rPr>
                        <a:t>6</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bh-MBT</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Cultivos perennes (frutales)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Árboles dispersos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Manzana y durazno</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1</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Pinus pseudostrobus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Madera, postes y leña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2</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49111950"/>
                  </a:ext>
                </a:extLst>
              </a:tr>
            </a:tbl>
          </a:graphicData>
        </a:graphic>
      </p:graphicFrame>
      <p:graphicFrame>
        <p:nvGraphicFramePr>
          <p:cNvPr id="5" name="Gráfico 4">
            <a:extLst>
              <a:ext uri="{FF2B5EF4-FFF2-40B4-BE49-F238E27FC236}">
                <a16:creationId xmlns:a16="http://schemas.microsoft.com/office/drawing/2014/main" id="{8E959A4B-3717-4E46-8DEA-C234FC7FD14A}"/>
              </a:ext>
              <a:ext uri="{147F2762-F138-4A5C-976F-8EAC2B608ADB}">
                <a16:predDERef xmlns:a16="http://schemas.microsoft.com/office/drawing/2014/main" pred="{D8319895-97EC-4DB8-A2EB-A654248185C8}"/>
              </a:ext>
            </a:extLst>
          </p:cNvPr>
          <p:cNvGraphicFramePr/>
          <p:nvPr>
            <p:extLst>
              <p:ext uri="{D42A27DB-BD31-4B8C-83A1-F6EECF244321}">
                <p14:modId xmlns:p14="http://schemas.microsoft.com/office/powerpoint/2010/main" val="1824329559"/>
              </p:ext>
            </p:extLst>
          </p:nvPr>
        </p:nvGraphicFramePr>
        <p:xfrm>
          <a:off x="181318" y="3401146"/>
          <a:ext cx="5842000" cy="2635250"/>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ector recto 5">
            <a:extLst>
              <a:ext uri="{FF2B5EF4-FFF2-40B4-BE49-F238E27FC236}">
                <a16:creationId xmlns:a16="http://schemas.microsoft.com/office/drawing/2014/main" id="{8588C563-F08E-AC19-99F3-314E7F31DB1F}"/>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9" name="CuadroTexto 8">
            <a:extLst>
              <a:ext uri="{FF2B5EF4-FFF2-40B4-BE49-F238E27FC236}">
                <a16:creationId xmlns:a16="http://schemas.microsoft.com/office/drawing/2014/main" id="{62CF23B9-9E3D-9F69-EB68-3C19834A207C}"/>
              </a:ext>
            </a:extLst>
          </p:cNvPr>
          <p:cNvSpPr txBox="1"/>
          <p:nvPr/>
        </p:nvSpPr>
        <p:spPr>
          <a:xfrm>
            <a:off x="7675099" y="6014705"/>
            <a:ext cx="6175716" cy="369332"/>
          </a:xfrm>
          <a:prstGeom prst="rect">
            <a:avLst/>
          </a:prstGeom>
          <a:noFill/>
        </p:spPr>
        <p:txBody>
          <a:bodyPr wrap="square">
            <a:spAutoFit/>
          </a:bodyPr>
          <a:lstStyle/>
          <a:p>
            <a:r>
              <a:rPr lang="es-CR" sz="180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graphicFrame>
        <p:nvGraphicFramePr>
          <p:cNvPr id="10" name="Gráfico 9">
            <a:extLst>
              <a:ext uri="{FF2B5EF4-FFF2-40B4-BE49-F238E27FC236}">
                <a16:creationId xmlns:a16="http://schemas.microsoft.com/office/drawing/2014/main" id="{FB31CBFC-AAB0-3691-61B2-B16683745034}"/>
              </a:ext>
            </a:extLst>
          </p:cNvPr>
          <p:cNvGraphicFramePr/>
          <p:nvPr>
            <p:extLst>
              <p:ext uri="{D42A27DB-BD31-4B8C-83A1-F6EECF244321}">
                <p14:modId xmlns:p14="http://schemas.microsoft.com/office/powerpoint/2010/main" val="272615519"/>
              </p:ext>
            </p:extLst>
          </p:nvPr>
        </p:nvGraphicFramePr>
        <p:xfrm>
          <a:off x="6823417" y="3181252"/>
          <a:ext cx="4459457" cy="28551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64027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C172C9-241F-AACD-4F09-4830384C55CC}"/>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99B3661A-2477-55DB-5438-9F668958EB58}"/>
              </a:ext>
            </a:extLst>
          </p:cNvPr>
          <p:cNvSpPr>
            <a:spLocks noGrp="1"/>
          </p:cNvSpPr>
          <p:nvPr>
            <p:ph idx="1"/>
          </p:nvPr>
        </p:nvSpPr>
        <p:spPr/>
        <p:txBody>
          <a:bodyPr/>
          <a:lstStyle/>
          <a:p>
            <a:endParaRPr lang="es-GT"/>
          </a:p>
        </p:txBody>
      </p:sp>
    </p:spTree>
    <p:extLst>
      <p:ext uri="{BB962C8B-B14F-4D97-AF65-F5344CB8AC3E}">
        <p14:creationId xmlns:p14="http://schemas.microsoft.com/office/powerpoint/2010/main" val="463994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r>
              <a:rPr lang="es-ES" sz="1800" b="1" dirty="0">
                <a:effectLst/>
                <a:latin typeface="Arial" panose="020B0604020202020204" pitchFamily="34" charset="0"/>
                <a:ea typeface="Calibri" panose="020F0502020204030204" pitchFamily="34" charset="0"/>
              </a:rPr>
              <a:t>Cultivos perennes (café) con árboles intercalados</a:t>
            </a:r>
            <a:endParaRPr lang="es-ES" sz="1800"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2" name="Tabla 1">
            <a:extLst>
              <a:ext uri="{FF2B5EF4-FFF2-40B4-BE49-F238E27FC236}">
                <a16:creationId xmlns:a16="http://schemas.microsoft.com/office/drawing/2014/main" id="{F987BFA5-053F-BD24-300E-88E34E0E86DA}"/>
              </a:ext>
            </a:extLst>
          </p:cNvPr>
          <p:cNvGraphicFramePr>
            <a:graphicFrameLocks noGrp="1"/>
          </p:cNvGraphicFramePr>
          <p:nvPr>
            <p:extLst>
              <p:ext uri="{D42A27DB-BD31-4B8C-83A1-F6EECF244321}">
                <p14:modId xmlns:p14="http://schemas.microsoft.com/office/powerpoint/2010/main" val="244185496"/>
              </p:ext>
            </p:extLst>
          </p:nvPr>
        </p:nvGraphicFramePr>
        <p:xfrm>
          <a:off x="247357" y="1927274"/>
          <a:ext cx="11372554" cy="1383444"/>
        </p:xfrm>
        <a:graphic>
          <a:graphicData uri="http://schemas.openxmlformats.org/drawingml/2006/table">
            <a:tbl>
              <a:tblPr firstRow="1" firstCol="1">
                <a:tableStyleId>{2A488322-F2BA-4B5B-9748-0D474271808F}</a:tableStyleId>
              </a:tblPr>
              <a:tblGrid>
                <a:gridCol w="806759">
                  <a:extLst>
                    <a:ext uri="{9D8B030D-6E8A-4147-A177-3AD203B41FA5}">
                      <a16:colId xmlns:a16="http://schemas.microsoft.com/office/drawing/2014/main" val="610957606"/>
                    </a:ext>
                  </a:extLst>
                </a:gridCol>
                <a:gridCol w="975215">
                  <a:extLst>
                    <a:ext uri="{9D8B030D-6E8A-4147-A177-3AD203B41FA5}">
                      <a16:colId xmlns:a16="http://schemas.microsoft.com/office/drawing/2014/main" val="2968159564"/>
                    </a:ext>
                  </a:extLst>
                </a:gridCol>
                <a:gridCol w="974071">
                  <a:extLst>
                    <a:ext uri="{9D8B030D-6E8A-4147-A177-3AD203B41FA5}">
                      <a16:colId xmlns:a16="http://schemas.microsoft.com/office/drawing/2014/main" val="308340600"/>
                    </a:ext>
                  </a:extLst>
                </a:gridCol>
                <a:gridCol w="1306401">
                  <a:extLst>
                    <a:ext uri="{9D8B030D-6E8A-4147-A177-3AD203B41FA5}">
                      <a16:colId xmlns:a16="http://schemas.microsoft.com/office/drawing/2014/main" val="1105586620"/>
                    </a:ext>
                  </a:extLst>
                </a:gridCol>
                <a:gridCol w="975215">
                  <a:extLst>
                    <a:ext uri="{9D8B030D-6E8A-4147-A177-3AD203B41FA5}">
                      <a16:colId xmlns:a16="http://schemas.microsoft.com/office/drawing/2014/main" val="3280508794"/>
                    </a:ext>
                  </a:extLst>
                </a:gridCol>
                <a:gridCol w="974071">
                  <a:extLst>
                    <a:ext uri="{9D8B030D-6E8A-4147-A177-3AD203B41FA5}">
                      <a16:colId xmlns:a16="http://schemas.microsoft.com/office/drawing/2014/main" val="3274097915"/>
                    </a:ext>
                  </a:extLst>
                </a:gridCol>
                <a:gridCol w="975215">
                  <a:extLst>
                    <a:ext uri="{9D8B030D-6E8A-4147-A177-3AD203B41FA5}">
                      <a16:colId xmlns:a16="http://schemas.microsoft.com/office/drawing/2014/main" val="956392315"/>
                    </a:ext>
                  </a:extLst>
                </a:gridCol>
                <a:gridCol w="1136797">
                  <a:extLst>
                    <a:ext uri="{9D8B030D-6E8A-4147-A177-3AD203B41FA5}">
                      <a16:colId xmlns:a16="http://schemas.microsoft.com/office/drawing/2014/main" val="3726597369"/>
                    </a:ext>
                  </a:extLst>
                </a:gridCol>
                <a:gridCol w="974071">
                  <a:extLst>
                    <a:ext uri="{9D8B030D-6E8A-4147-A177-3AD203B41FA5}">
                      <a16:colId xmlns:a16="http://schemas.microsoft.com/office/drawing/2014/main" val="3285690804"/>
                    </a:ext>
                  </a:extLst>
                </a:gridCol>
                <a:gridCol w="1137942">
                  <a:extLst>
                    <a:ext uri="{9D8B030D-6E8A-4147-A177-3AD203B41FA5}">
                      <a16:colId xmlns:a16="http://schemas.microsoft.com/office/drawing/2014/main" val="2463175556"/>
                    </a:ext>
                  </a:extLst>
                </a:gridCol>
                <a:gridCol w="1136797">
                  <a:extLst>
                    <a:ext uri="{9D8B030D-6E8A-4147-A177-3AD203B41FA5}">
                      <a16:colId xmlns:a16="http://schemas.microsoft.com/office/drawing/2014/main" val="2315716366"/>
                    </a:ext>
                  </a:extLst>
                </a:gridCol>
              </a:tblGrid>
              <a:tr h="600616">
                <a:tc>
                  <a:txBody>
                    <a:bodyPr/>
                    <a:lstStyle/>
                    <a:p>
                      <a:pPr algn="ctr">
                        <a:lnSpc>
                          <a:spcPct val="107000"/>
                        </a:lnSpc>
                        <a:spcAft>
                          <a:spcPts val="800"/>
                        </a:spcAft>
                      </a:pPr>
                      <a:r>
                        <a:rPr lang="es-ES" sz="1200" dirty="0">
                          <a:effectLst/>
                        </a:rPr>
                        <a:t>ID</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Zona de vida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Sistema agrícola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Arreglo agroforestal</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agrícola</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Acceso a recursos agrícolas</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Especie forestal</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Uso del producto forestal</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Principales productos forestales</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8669139"/>
                  </a:ext>
                </a:extLst>
              </a:tr>
              <a:tr h="600616">
                <a:tc>
                  <a:txBody>
                    <a:bodyPr/>
                    <a:lstStyle/>
                    <a:p>
                      <a:pPr algn="ctr">
                        <a:lnSpc>
                          <a:spcPct val="107000"/>
                        </a:lnSpc>
                        <a:spcAft>
                          <a:spcPts val="800"/>
                        </a:spcAft>
                      </a:pPr>
                      <a:r>
                        <a:rPr lang="es-ES" sz="1200">
                          <a:effectLst/>
                        </a:rPr>
                        <a:t>7</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bh-MBT</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Cultivos perennes (café)</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Árboles intercalados</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Café</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0</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Grevillea robusta y Quercus sp.</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Auto consumo</a:t>
                      </a:r>
                      <a:endParaRPr lang="es-GT"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Leña, </a:t>
                      </a:r>
                      <a:r>
                        <a:rPr lang="es-ES" sz="1200" dirty="0" err="1">
                          <a:effectLst/>
                        </a:rPr>
                        <a:t>mulch</a:t>
                      </a:r>
                      <a:r>
                        <a:rPr lang="es-ES" sz="1200" dirty="0">
                          <a:effectLst/>
                        </a:rPr>
                        <a:t>, forrajes, alimentos y medicinas</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4</a:t>
                      </a:r>
                      <a:endParaRPr lang="es-GT"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4878590"/>
                  </a:ext>
                </a:extLst>
              </a:tr>
            </a:tbl>
          </a:graphicData>
        </a:graphic>
      </p:graphicFrame>
      <p:graphicFrame>
        <p:nvGraphicFramePr>
          <p:cNvPr id="5" name="Gráfico 4">
            <a:extLst>
              <a:ext uri="{FF2B5EF4-FFF2-40B4-BE49-F238E27FC236}">
                <a16:creationId xmlns:a16="http://schemas.microsoft.com/office/drawing/2014/main" id="{6B378F8B-B77A-4366-B0EE-5572618F7028}"/>
              </a:ext>
              <a:ext uri="{147F2762-F138-4A5C-976F-8EAC2B608ADB}">
                <a16:predDERef xmlns:a16="http://schemas.microsoft.com/office/drawing/2014/main" pred="{8E959A4B-3717-4E46-8DEA-C234FC7FD14A}"/>
              </a:ext>
            </a:extLst>
          </p:cNvPr>
          <p:cNvGraphicFramePr/>
          <p:nvPr>
            <p:extLst>
              <p:ext uri="{D42A27DB-BD31-4B8C-83A1-F6EECF244321}">
                <p14:modId xmlns:p14="http://schemas.microsoft.com/office/powerpoint/2010/main" val="1601264883"/>
              </p:ext>
            </p:extLst>
          </p:nvPr>
        </p:nvGraphicFramePr>
        <p:xfrm>
          <a:off x="704557" y="3429000"/>
          <a:ext cx="4800600" cy="2689225"/>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ector recto 5">
            <a:extLst>
              <a:ext uri="{FF2B5EF4-FFF2-40B4-BE49-F238E27FC236}">
                <a16:creationId xmlns:a16="http://schemas.microsoft.com/office/drawing/2014/main" id="{CC90DD4F-90ED-2270-FBCD-FB6F0DF4AB93}"/>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graphicFrame>
        <p:nvGraphicFramePr>
          <p:cNvPr id="9" name="Gráfico 8">
            <a:extLst>
              <a:ext uri="{FF2B5EF4-FFF2-40B4-BE49-F238E27FC236}">
                <a16:creationId xmlns:a16="http://schemas.microsoft.com/office/drawing/2014/main" id="{B0B49318-7F91-EE53-27CC-3B10B2733BBC}"/>
              </a:ext>
            </a:extLst>
          </p:cNvPr>
          <p:cNvGraphicFramePr/>
          <p:nvPr>
            <p:extLst>
              <p:ext uri="{D42A27DB-BD31-4B8C-83A1-F6EECF244321}">
                <p14:modId xmlns:p14="http://schemas.microsoft.com/office/powerpoint/2010/main" val="243975320"/>
              </p:ext>
            </p:extLst>
          </p:nvPr>
        </p:nvGraphicFramePr>
        <p:xfrm>
          <a:off x="6676072" y="3302082"/>
          <a:ext cx="5057775" cy="2987675"/>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F47A842C-934E-119E-A0E4-4D9B920559A1}"/>
              </a:ext>
            </a:extLst>
          </p:cNvPr>
          <p:cNvSpPr txBox="1"/>
          <p:nvPr/>
        </p:nvSpPr>
        <p:spPr>
          <a:xfrm>
            <a:off x="7675099" y="6044975"/>
            <a:ext cx="6175716" cy="369332"/>
          </a:xfrm>
          <a:prstGeom prst="rect">
            <a:avLst/>
          </a:prstGeom>
          <a:noFill/>
        </p:spPr>
        <p:txBody>
          <a:bodyPr wrap="square">
            <a:spAutoFit/>
          </a:bodyPr>
          <a:lstStyle/>
          <a:p>
            <a:r>
              <a:rPr lang="es-CR" sz="1800" dirty="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spTree>
    <p:extLst>
      <p:ext uri="{BB962C8B-B14F-4D97-AF65-F5344CB8AC3E}">
        <p14:creationId xmlns:p14="http://schemas.microsoft.com/office/powerpoint/2010/main" val="1449015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9AAAA4-CDCF-B7D6-E3F2-7FAFAB45B1C4}"/>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4B06C1E7-AB49-AA12-5E1B-3AA3DC3DF54E}"/>
              </a:ext>
            </a:extLst>
          </p:cNvPr>
          <p:cNvSpPr>
            <a:spLocks noGrp="1"/>
          </p:cNvSpPr>
          <p:nvPr>
            <p:ph idx="1"/>
          </p:nvPr>
        </p:nvSpPr>
        <p:spPr/>
        <p:txBody>
          <a:bodyPr/>
          <a:lstStyle/>
          <a:p>
            <a:r>
              <a:rPr lang="es-ES" sz="2800" b="1" dirty="0">
                <a:effectLst/>
                <a:latin typeface="Arial" panose="020B0604020202020204" pitchFamily="34" charset="0"/>
                <a:ea typeface="Calibri" panose="020F0502020204030204" pitchFamily="34" charset="0"/>
              </a:rPr>
              <a:t>Cultivos perennes (café) con árboles intercalados</a:t>
            </a:r>
            <a:endParaRPr lang="es-ES" sz="2800" dirty="0">
              <a:latin typeface="Arial" panose="020B0604020202020204" pitchFamily="34" charset="0"/>
            </a:endParaRPr>
          </a:p>
          <a:p>
            <a:endParaRPr lang="es-GT" dirty="0"/>
          </a:p>
        </p:txBody>
      </p:sp>
      <p:pic>
        <p:nvPicPr>
          <p:cNvPr id="4" name="Imagen 3">
            <a:extLst>
              <a:ext uri="{FF2B5EF4-FFF2-40B4-BE49-F238E27FC236}">
                <a16:creationId xmlns:a16="http://schemas.microsoft.com/office/drawing/2014/main" id="{BA696F73-B94D-2A72-6AA8-0B838A77F756}"/>
              </a:ext>
            </a:extLst>
          </p:cNvPr>
          <p:cNvPicPr>
            <a:picLocks noChangeAspect="1"/>
          </p:cNvPicPr>
          <p:nvPr/>
        </p:nvPicPr>
        <p:blipFill rotWithShape="1">
          <a:blip r:embed="rId2"/>
          <a:srcRect l="51106" b="50725"/>
          <a:stretch/>
        </p:blipFill>
        <p:spPr>
          <a:xfrm>
            <a:off x="6278576" y="2523677"/>
            <a:ext cx="4916197" cy="3379304"/>
          </a:xfrm>
          <a:prstGeom prst="rect">
            <a:avLst/>
          </a:prstGeom>
        </p:spPr>
      </p:pic>
      <p:pic>
        <p:nvPicPr>
          <p:cNvPr id="5" name="Imagen 4">
            <a:extLst>
              <a:ext uri="{FF2B5EF4-FFF2-40B4-BE49-F238E27FC236}">
                <a16:creationId xmlns:a16="http://schemas.microsoft.com/office/drawing/2014/main" id="{A5C491B3-1226-EA2F-10AE-D06DE659A460}"/>
              </a:ext>
            </a:extLst>
          </p:cNvPr>
          <p:cNvPicPr>
            <a:picLocks noChangeAspect="1"/>
          </p:cNvPicPr>
          <p:nvPr/>
        </p:nvPicPr>
        <p:blipFill rotWithShape="1">
          <a:blip r:embed="rId2"/>
          <a:srcRect r="51106" b="55556"/>
          <a:stretch/>
        </p:blipFill>
        <p:spPr>
          <a:xfrm>
            <a:off x="838200" y="2477293"/>
            <a:ext cx="4916198" cy="3425687"/>
          </a:xfrm>
          <a:prstGeom prst="rect">
            <a:avLst/>
          </a:prstGeom>
        </p:spPr>
      </p:pic>
    </p:spTree>
    <p:extLst>
      <p:ext uri="{BB962C8B-B14F-4D97-AF65-F5344CB8AC3E}">
        <p14:creationId xmlns:p14="http://schemas.microsoft.com/office/powerpoint/2010/main" val="236100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r>
              <a:rPr lang="es-ES" sz="1800" b="1" dirty="0">
                <a:effectLst/>
                <a:latin typeface="Arial" panose="020B0604020202020204" pitchFamily="34" charset="0"/>
                <a:ea typeface="Calibri" panose="020F0502020204030204" pitchFamily="34" charset="0"/>
              </a:rPr>
              <a:t>Huerto familiar</a:t>
            </a:r>
            <a:endParaRPr lang="es-ES" sz="1800"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5" name="Tabla 4">
            <a:extLst>
              <a:ext uri="{FF2B5EF4-FFF2-40B4-BE49-F238E27FC236}">
                <a16:creationId xmlns:a16="http://schemas.microsoft.com/office/drawing/2014/main" id="{DA52436A-A658-1E2C-075E-BA9F99BE0306}"/>
              </a:ext>
            </a:extLst>
          </p:cNvPr>
          <p:cNvGraphicFramePr>
            <a:graphicFrameLocks noGrp="1"/>
          </p:cNvGraphicFramePr>
          <p:nvPr>
            <p:extLst>
              <p:ext uri="{D42A27DB-BD31-4B8C-83A1-F6EECF244321}">
                <p14:modId xmlns:p14="http://schemas.microsoft.com/office/powerpoint/2010/main" val="1611088413"/>
              </p:ext>
            </p:extLst>
          </p:nvPr>
        </p:nvGraphicFramePr>
        <p:xfrm>
          <a:off x="311246" y="1720847"/>
          <a:ext cx="11569507" cy="1369949"/>
        </p:xfrm>
        <a:graphic>
          <a:graphicData uri="http://schemas.openxmlformats.org/drawingml/2006/table">
            <a:tbl>
              <a:tblPr firstRow="1" firstCol="1">
                <a:tableStyleId>{2A488322-F2BA-4B5B-9748-0D474271808F}</a:tableStyleId>
              </a:tblPr>
              <a:tblGrid>
                <a:gridCol w="776003">
                  <a:extLst>
                    <a:ext uri="{9D8B030D-6E8A-4147-A177-3AD203B41FA5}">
                      <a16:colId xmlns:a16="http://schemas.microsoft.com/office/drawing/2014/main" val="3590773920"/>
                    </a:ext>
                  </a:extLst>
                </a:gridCol>
                <a:gridCol w="1093460">
                  <a:extLst>
                    <a:ext uri="{9D8B030D-6E8A-4147-A177-3AD203B41FA5}">
                      <a16:colId xmlns:a16="http://schemas.microsoft.com/office/drawing/2014/main" val="1075546554"/>
                    </a:ext>
                  </a:extLst>
                </a:gridCol>
                <a:gridCol w="1094561">
                  <a:extLst>
                    <a:ext uri="{9D8B030D-6E8A-4147-A177-3AD203B41FA5}">
                      <a16:colId xmlns:a16="http://schemas.microsoft.com/office/drawing/2014/main" val="1748118868"/>
                    </a:ext>
                  </a:extLst>
                </a:gridCol>
                <a:gridCol w="1256596">
                  <a:extLst>
                    <a:ext uri="{9D8B030D-6E8A-4147-A177-3AD203B41FA5}">
                      <a16:colId xmlns:a16="http://schemas.microsoft.com/office/drawing/2014/main" val="3124518262"/>
                    </a:ext>
                  </a:extLst>
                </a:gridCol>
                <a:gridCol w="1098972">
                  <a:extLst>
                    <a:ext uri="{9D8B030D-6E8A-4147-A177-3AD203B41FA5}">
                      <a16:colId xmlns:a16="http://schemas.microsoft.com/office/drawing/2014/main" val="1013998673"/>
                    </a:ext>
                  </a:extLst>
                </a:gridCol>
                <a:gridCol w="1093460">
                  <a:extLst>
                    <a:ext uri="{9D8B030D-6E8A-4147-A177-3AD203B41FA5}">
                      <a16:colId xmlns:a16="http://schemas.microsoft.com/office/drawing/2014/main" val="4016249788"/>
                    </a:ext>
                  </a:extLst>
                </a:gridCol>
                <a:gridCol w="936935">
                  <a:extLst>
                    <a:ext uri="{9D8B030D-6E8A-4147-A177-3AD203B41FA5}">
                      <a16:colId xmlns:a16="http://schemas.microsoft.com/office/drawing/2014/main" val="3990205372"/>
                    </a:ext>
                  </a:extLst>
                </a:gridCol>
                <a:gridCol w="938039">
                  <a:extLst>
                    <a:ext uri="{9D8B030D-6E8A-4147-A177-3AD203B41FA5}">
                      <a16:colId xmlns:a16="http://schemas.microsoft.com/office/drawing/2014/main" val="2103576345"/>
                    </a:ext>
                  </a:extLst>
                </a:gridCol>
                <a:gridCol w="1094561">
                  <a:extLst>
                    <a:ext uri="{9D8B030D-6E8A-4147-A177-3AD203B41FA5}">
                      <a16:colId xmlns:a16="http://schemas.microsoft.com/office/drawing/2014/main" val="1344621730"/>
                    </a:ext>
                  </a:extLst>
                </a:gridCol>
                <a:gridCol w="1093460">
                  <a:extLst>
                    <a:ext uri="{9D8B030D-6E8A-4147-A177-3AD203B41FA5}">
                      <a16:colId xmlns:a16="http://schemas.microsoft.com/office/drawing/2014/main" val="273380329"/>
                    </a:ext>
                  </a:extLst>
                </a:gridCol>
                <a:gridCol w="1093460">
                  <a:extLst>
                    <a:ext uri="{9D8B030D-6E8A-4147-A177-3AD203B41FA5}">
                      <a16:colId xmlns:a16="http://schemas.microsoft.com/office/drawing/2014/main" val="3966958837"/>
                    </a:ext>
                  </a:extLst>
                </a:gridCol>
              </a:tblGrid>
              <a:tr h="561293">
                <a:tc>
                  <a:txBody>
                    <a:bodyPr/>
                    <a:lstStyle/>
                    <a:p>
                      <a:pPr algn="ctr">
                        <a:lnSpc>
                          <a:spcPct val="107000"/>
                        </a:lnSpc>
                        <a:spcAft>
                          <a:spcPts val="800"/>
                        </a:spcAft>
                      </a:pPr>
                      <a:r>
                        <a:rPr lang="es-ES" sz="1200" dirty="0">
                          <a:effectLst/>
                        </a:rPr>
                        <a:t>ID</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Zona de vida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Sistema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Arreglo agroforestal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recursos agrícolas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90031922"/>
                  </a:ext>
                </a:extLst>
              </a:tr>
              <a:tr h="703170">
                <a:tc>
                  <a:txBody>
                    <a:bodyPr/>
                    <a:lstStyle/>
                    <a:p>
                      <a:pPr algn="ctr">
                        <a:lnSpc>
                          <a:spcPct val="107000"/>
                        </a:lnSpc>
                        <a:spcAft>
                          <a:spcPts val="800"/>
                        </a:spcAft>
                      </a:pPr>
                      <a:r>
                        <a:rPr lang="es-ES" sz="1200">
                          <a:effectLst/>
                        </a:rPr>
                        <a:t>8</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bh-MBT</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Huertos familiares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Huertos familiares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Cultivos y medicinales diversos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Auto consumo</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4</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Bosque mixto</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Auto consumo</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Leña, mulch, forrajes, alimentos y medicinas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5</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2478783"/>
                  </a:ext>
                </a:extLst>
              </a:tr>
            </a:tbl>
          </a:graphicData>
        </a:graphic>
      </p:graphicFrame>
      <p:graphicFrame>
        <p:nvGraphicFramePr>
          <p:cNvPr id="6" name="Gráfico 5">
            <a:extLst>
              <a:ext uri="{FF2B5EF4-FFF2-40B4-BE49-F238E27FC236}">
                <a16:creationId xmlns:a16="http://schemas.microsoft.com/office/drawing/2014/main" id="{AE3D4D92-CE1F-4C7B-9EE9-F3D4408FAE1E}"/>
              </a:ext>
              <a:ext uri="{147F2762-F138-4A5C-976F-8EAC2B608ADB}">
                <a16:predDERef xmlns:a16="http://schemas.microsoft.com/office/drawing/2014/main" pred="{6B378F8B-B77A-4366-B0EE-5572618F7028}"/>
              </a:ext>
            </a:extLst>
          </p:cNvPr>
          <p:cNvGraphicFramePr/>
          <p:nvPr>
            <p:extLst>
              <p:ext uri="{D42A27DB-BD31-4B8C-83A1-F6EECF244321}">
                <p14:modId xmlns:p14="http://schemas.microsoft.com/office/powerpoint/2010/main" val="3289317699"/>
              </p:ext>
            </p:extLst>
          </p:nvPr>
        </p:nvGraphicFramePr>
        <p:xfrm>
          <a:off x="599049" y="3330526"/>
          <a:ext cx="4800600" cy="2660650"/>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Conector recto 8">
            <a:extLst>
              <a:ext uri="{FF2B5EF4-FFF2-40B4-BE49-F238E27FC236}">
                <a16:creationId xmlns:a16="http://schemas.microsoft.com/office/drawing/2014/main" id="{F4C6308B-F791-BA1B-7325-63C22FE63DA4}"/>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graphicFrame>
        <p:nvGraphicFramePr>
          <p:cNvPr id="10" name="Gráfico 9">
            <a:extLst>
              <a:ext uri="{FF2B5EF4-FFF2-40B4-BE49-F238E27FC236}">
                <a16:creationId xmlns:a16="http://schemas.microsoft.com/office/drawing/2014/main" id="{D897543E-38D7-265A-016E-D0D56E32F11D}"/>
              </a:ext>
            </a:extLst>
          </p:cNvPr>
          <p:cNvGraphicFramePr/>
          <p:nvPr>
            <p:extLst>
              <p:ext uri="{D42A27DB-BD31-4B8C-83A1-F6EECF244321}">
                <p14:modId xmlns:p14="http://schemas.microsoft.com/office/powerpoint/2010/main" val="2998617364"/>
              </p:ext>
            </p:extLst>
          </p:nvPr>
        </p:nvGraphicFramePr>
        <p:xfrm>
          <a:off x="6591593" y="3381642"/>
          <a:ext cx="5353050" cy="2701925"/>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a:extLst>
              <a:ext uri="{FF2B5EF4-FFF2-40B4-BE49-F238E27FC236}">
                <a16:creationId xmlns:a16="http://schemas.microsoft.com/office/drawing/2014/main" id="{1C3F568B-C4FC-4CD7-6E34-46FC99751428}"/>
              </a:ext>
            </a:extLst>
          </p:cNvPr>
          <p:cNvSpPr txBox="1"/>
          <p:nvPr/>
        </p:nvSpPr>
        <p:spPr>
          <a:xfrm>
            <a:off x="7675099" y="6044975"/>
            <a:ext cx="6175716" cy="369332"/>
          </a:xfrm>
          <a:prstGeom prst="rect">
            <a:avLst/>
          </a:prstGeom>
          <a:noFill/>
        </p:spPr>
        <p:txBody>
          <a:bodyPr wrap="square">
            <a:spAutoFit/>
          </a:bodyPr>
          <a:lstStyle/>
          <a:p>
            <a:r>
              <a:rPr lang="es-CR" sz="1800" dirty="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spTree>
    <p:extLst>
      <p:ext uri="{BB962C8B-B14F-4D97-AF65-F5344CB8AC3E}">
        <p14:creationId xmlns:p14="http://schemas.microsoft.com/office/powerpoint/2010/main" val="1850287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3E50135-4127-7BD4-8673-F5E64F22036B}"/>
              </a:ext>
            </a:extLst>
          </p:cNvPr>
          <p:cNvSpPr txBox="1"/>
          <p:nvPr/>
        </p:nvSpPr>
        <p:spPr>
          <a:xfrm>
            <a:off x="0" y="51313"/>
            <a:ext cx="12192000" cy="584775"/>
          </a:xfrm>
          <a:prstGeom prst="rect">
            <a:avLst/>
          </a:prstGeom>
          <a:solidFill>
            <a:schemeClr val="accent5">
              <a:lumMod val="20000"/>
              <a:lumOff val="80000"/>
            </a:schemeClr>
          </a:solidFill>
        </p:spPr>
        <p:txBody>
          <a:bodyPr wrap="square" rtlCol="0">
            <a:spAutoFit/>
          </a:bodyPr>
          <a:lstStyle/>
          <a:p>
            <a:r>
              <a:rPr lang="es-ES" sz="3200" b="1" dirty="0"/>
              <a:t>	Clasificación</a:t>
            </a:r>
            <a:endParaRPr lang="es-GT" sz="3200" b="1" dirty="0"/>
          </a:p>
        </p:txBody>
      </p:sp>
      <p:sp>
        <p:nvSpPr>
          <p:cNvPr id="8" name="Marcador de contenido 2">
            <a:extLst>
              <a:ext uri="{FF2B5EF4-FFF2-40B4-BE49-F238E27FC236}">
                <a16:creationId xmlns:a16="http://schemas.microsoft.com/office/drawing/2014/main" id="{0207F513-5400-AE7E-EA84-DE876A1319E5}"/>
              </a:ext>
            </a:extLst>
          </p:cNvPr>
          <p:cNvSpPr>
            <a:spLocks noGrp="1"/>
          </p:cNvSpPr>
          <p:nvPr>
            <p:ph idx="1"/>
          </p:nvPr>
        </p:nvSpPr>
        <p:spPr>
          <a:xfrm>
            <a:off x="303534" y="1531373"/>
            <a:ext cx="2577860" cy="986586"/>
          </a:xfrm>
          <a:ln/>
        </p:spPr>
        <p:style>
          <a:lnRef idx="1">
            <a:schemeClr val="accent6"/>
          </a:lnRef>
          <a:fillRef idx="3">
            <a:schemeClr val="accent6"/>
          </a:fillRef>
          <a:effectRef idx="2">
            <a:schemeClr val="accent6"/>
          </a:effectRef>
          <a:fontRef idx="minor">
            <a:schemeClr val="lt1"/>
          </a:fontRef>
        </p:style>
        <p:txBody>
          <a:bodyPr>
            <a:normAutofit/>
          </a:bodyPr>
          <a:lstStyle/>
          <a:p>
            <a:pPr marL="0" indent="0">
              <a:buNone/>
            </a:pPr>
            <a:r>
              <a:rPr lang="es-GT" dirty="0"/>
              <a:t>Sistemas agroforestales</a:t>
            </a:r>
            <a:endParaRPr lang="es-MX" dirty="0"/>
          </a:p>
        </p:txBody>
      </p:sp>
      <p:sp>
        <p:nvSpPr>
          <p:cNvPr id="9" name="Rectángulo 8">
            <a:extLst>
              <a:ext uri="{FF2B5EF4-FFF2-40B4-BE49-F238E27FC236}">
                <a16:creationId xmlns:a16="http://schemas.microsoft.com/office/drawing/2014/main" id="{22055DE2-063A-7955-9F0B-349F66BB45B4}"/>
              </a:ext>
            </a:extLst>
          </p:cNvPr>
          <p:cNvSpPr/>
          <p:nvPr/>
        </p:nvSpPr>
        <p:spPr>
          <a:xfrm>
            <a:off x="4322985" y="1428030"/>
            <a:ext cx="2333218" cy="954107"/>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GT" sz="2800" dirty="0"/>
              <a:t>Sistemas</a:t>
            </a:r>
            <a:r>
              <a:rPr lang="es-GT" dirty="0">
                <a:latin typeface="Arial" panose="020B0604020202020204" pitchFamily="34" charset="0"/>
                <a:ea typeface="Calibri" panose="020F0502020204030204" pitchFamily="34" charset="0"/>
              </a:rPr>
              <a:t> </a:t>
            </a:r>
            <a:r>
              <a:rPr lang="es-GT" sz="2800" dirty="0"/>
              <a:t>silvopastoriles</a:t>
            </a:r>
            <a:r>
              <a:rPr lang="es-GT" dirty="0">
                <a:latin typeface="Arial" panose="020B0604020202020204" pitchFamily="34" charset="0"/>
                <a:ea typeface="Calibri" panose="020F0502020204030204" pitchFamily="34" charset="0"/>
              </a:rPr>
              <a:t> </a:t>
            </a:r>
            <a:endParaRPr lang="es-MX" dirty="0"/>
          </a:p>
        </p:txBody>
      </p:sp>
      <p:sp>
        <p:nvSpPr>
          <p:cNvPr id="10" name="Rectángulo 9">
            <a:extLst>
              <a:ext uri="{FF2B5EF4-FFF2-40B4-BE49-F238E27FC236}">
                <a16:creationId xmlns:a16="http://schemas.microsoft.com/office/drawing/2014/main" id="{2CAD1338-3849-CE1E-4E7E-C8E6228FB694}"/>
              </a:ext>
            </a:extLst>
          </p:cNvPr>
          <p:cNvSpPr/>
          <p:nvPr/>
        </p:nvSpPr>
        <p:spPr>
          <a:xfrm>
            <a:off x="8097794" y="1501224"/>
            <a:ext cx="2909512" cy="954107"/>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GT" sz="2800" dirty="0"/>
              <a:t>Sistemas agrosilvopastoriles</a:t>
            </a:r>
            <a:endParaRPr lang="es-MX" sz="2800" dirty="0"/>
          </a:p>
        </p:txBody>
      </p:sp>
      <p:sp>
        <p:nvSpPr>
          <p:cNvPr id="11" name="Rectángulo 10">
            <a:extLst>
              <a:ext uri="{FF2B5EF4-FFF2-40B4-BE49-F238E27FC236}">
                <a16:creationId xmlns:a16="http://schemas.microsoft.com/office/drawing/2014/main" id="{C9131A23-3BC6-6974-34EB-ED059B90745E}"/>
              </a:ext>
            </a:extLst>
          </p:cNvPr>
          <p:cNvSpPr/>
          <p:nvPr/>
        </p:nvSpPr>
        <p:spPr>
          <a:xfrm>
            <a:off x="420348" y="3773954"/>
            <a:ext cx="1082348" cy="369332"/>
          </a:xfrm>
          <a:prstGeom prst="rect">
            <a:avLst/>
          </a:prstGeom>
          <a:ln>
            <a:solidFill>
              <a:schemeClr val="accent2">
                <a:lumMod val="75000"/>
              </a:schemeClr>
            </a:solidFill>
          </a:ln>
        </p:spPr>
        <p:txBody>
          <a:bodyPr wrap="none">
            <a:spAutoFit/>
          </a:bodyPr>
          <a:lstStyle/>
          <a:p>
            <a:r>
              <a:rPr lang="es-GT" dirty="0">
                <a:solidFill>
                  <a:schemeClr val="tx1"/>
                </a:solidFill>
                <a:latin typeface="Arial" panose="020B0604020202020204" pitchFamily="34" charset="0"/>
              </a:rPr>
              <a:t>Anuales </a:t>
            </a:r>
            <a:endParaRPr lang="es-MX" dirty="0">
              <a:solidFill>
                <a:schemeClr val="tx1"/>
              </a:solidFill>
              <a:latin typeface="Arial" panose="020B0604020202020204" pitchFamily="34" charset="0"/>
            </a:endParaRPr>
          </a:p>
        </p:txBody>
      </p:sp>
      <p:sp>
        <p:nvSpPr>
          <p:cNvPr id="12" name="Rectángulo 11">
            <a:extLst>
              <a:ext uri="{FF2B5EF4-FFF2-40B4-BE49-F238E27FC236}">
                <a16:creationId xmlns:a16="http://schemas.microsoft.com/office/drawing/2014/main" id="{4CBAE829-F48A-A8C8-34EA-85EBF60BD7BA}"/>
              </a:ext>
            </a:extLst>
          </p:cNvPr>
          <p:cNvSpPr/>
          <p:nvPr/>
        </p:nvSpPr>
        <p:spPr>
          <a:xfrm>
            <a:off x="420348" y="4206750"/>
            <a:ext cx="1172116" cy="369332"/>
          </a:xfrm>
          <a:prstGeom prst="rect">
            <a:avLst/>
          </a:prstGeom>
          <a:ln>
            <a:solidFill>
              <a:schemeClr val="accent2">
                <a:lumMod val="75000"/>
              </a:schemeClr>
            </a:solidFill>
          </a:ln>
        </p:spPr>
        <p:txBody>
          <a:bodyPr wrap="none">
            <a:spAutoFit/>
          </a:bodyPr>
          <a:lstStyle/>
          <a:p>
            <a:r>
              <a:rPr lang="es-MX" dirty="0">
                <a:solidFill>
                  <a:schemeClr val="tx1"/>
                </a:solidFill>
                <a:latin typeface="Arial" panose="020B0604020202020204" pitchFamily="34" charset="0"/>
              </a:rPr>
              <a:t>Perennes</a:t>
            </a:r>
          </a:p>
        </p:txBody>
      </p:sp>
      <p:sp>
        <p:nvSpPr>
          <p:cNvPr id="13" name="Rectángulo 12">
            <a:extLst>
              <a:ext uri="{FF2B5EF4-FFF2-40B4-BE49-F238E27FC236}">
                <a16:creationId xmlns:a16="http://schemas.microsoft.com/office/drawing/2014/main" id="{0AEEDD30-4C90-1142-98E9-B479BB32D7C8}"/>
              </a:ext>
            </a:extLst>
          </p:cNvPr>
          <p:cNvSpPr/>
          <p:nvPr/>
        </p:nvSpPr>
        <p:spPr>
          <a:xfrm>
            <a:off x="340781" y="3167390"/>
            <a:ext cx="2449372" cy="523220"/>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GT" sz="2800" dirty="0">
                <a:solidFill>
                  <a:schemeClr val="lt1"/>
                </a:solidFill>
              </a:rPr>
              <a:t>Tipo de cultivo </a:t>
            </a:r>
            <a:endParaRPr lang="es-MX" sz="2800" dirty="0">
              <a:solidFill>
                <a:schemeClr val="lt1"/>
              </a:solidFill>
            </a:endParaRPr>
          </a:p>
        </p:txBody>
      </p:sp>
      <p:sp>
        <p:nvSpPr>
          <p:cNvPr id="14" name="Rectángulo 13">
            <a:extLst>
              <a:ext uri="{FF2B5EF4-FFF2-40B4-BE49-F238E27FC236}">
                <a16:creationId xmlns:a16="http://schemas.microsoft.com/office/drawing/2014/main" id="{AB0D65A2-8883-CFC1-89E3-04F34FECAF65}"/>
              </a:ext>
            </a:extLst>
          </p:cNvPr>
          <p:cNvSpPr/>
          <p:nvPr/>
        </p:nvSpPr>
        <p:spPr>
          <a:xfrm>
            <a:off x="4488875" y="3076772"/>
            <a:ext cx="2504275" cy="52322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none">
            <a:spAutoFit/>
          </a:bodyPr>
          <a:lstStyle/>
          <a:p>
            <a:r>
              <a:rPr lang="es-GT" sz="2800" dirty="0"/>
              <a:t>Arreglo espacial</a:t>
            </a:r>
            <a:endParaRPr lang="es-MX" sz="2800" dirty="0"/>
          </a:p>
        </p:txBody>
      </p:sp>
      <p:sp>
        <p:nvSpPr>
          <p:cNvPr id="15" name="Rectángulo 14">
            <a:extLst>
              <a:ext uri="{FF2B5EF4-FFF2-40B4-BE49-F238E27FC236}">
                <a16:creationId xmlns:a16="http://schemas.microsoft.com/office/drawing/2014/main" id="{38812261-6A81-7BF9-1BD6-4652E637D439}"/>
              </a:ext>
            </a:extLst>
          </p:cNvPr>
          <p:cNvSpPr/>
          <p:nvPr/>
        </p:nvSpPr>
        <p:spPr>
          <a:xfrm>
            <a:off x="6335238" y="4272496"/>
            <a:ext cx="2351926" cy="369332"/>
          </a:xfrm>
          <a:prstGeom prst="rect">
            <a:avLst/>
          </a:prstGeom>
          <a:ln>
            <a:solidFill>
              <a:schemeClr val="accent2">
                <a:lumMod val="75000"/>
              </a:schemeClr>
            </a:solidFill>
          </a:ln>
        </p:spPr>
        <p:txBody>
          <a:bodyPr wrap="square">
            <a:spAutoFit/>
          </a:bodyPr>
          <a:lstStyle/>
          <a:p>
            <a:r>
              <a:rPr lang="es-GT" dirty="0">
                <a:latin typeface="Arial" panose="020B0604020202020204" pitchFamily="34" charset="0"/>
                <a:ea typeface="Calibri" panose="020F0502020204030204" pitchFamily="34" charset="0"/>
              </a:rPr>
              <a:t>Árboles intercalados</a:t>
            </a:r>
            <a:endParaRPr lang="es-MX" dirty="0"/>
          </a:p>
        </p:txBody>
      </p:sp>
      <p:sp>
        <p:nvSpPr>
          <p:cNvPr id="16" name="Rectángulo 15">
            <a:extLst>
              <a:ext uri="{FF2B5EF4-FFF2-40B4-BE49-F238E27FC236}">
                <a16:creationId xmlns:a16="http://schemas.microsoft.com/office/drawing/2014/main" id="{ACF161E8-445A-BBCD-2D7C-38F400FB60F0}"/>
              </a:ext>
            </a:extLst>
          </p:cNvPr>
          <p:cNvSpPr/>
          <p:nvPr/>
        </p:nvSpPr>
        <p:spPr>
          <a:xfrm>
            <a:off x="3611293" y="3814489"/>
            <a:ext cx="1915909" cy="369332"/>
          </a:xfrm>
          <a:prstGeom prst="rect">
            <a:avLst/>
          </a:prstGeom>
          <a:ln>
            <a:solidFill>
              <a:schemeClr val="accent2">
                <a:lumMod val="75000"/>
              </a:schemeClr>
            </a:solidFill>
          </a:ln>
        </p:spPr>
        <p:txBody>
          <a:bodyPr wrap="none">
            <a:spAutoFit/>
          </a:bodyPr>
          <a:lstStyle/>
          <a:p>
            <a:r>
              <a:rPr lang="es-GT" dirty="0">
                <a:latin typeface="Arial" panose="020B0604020202020204" pitchFamily="34" charset="0"/>
                <a:ea typeface="Calibri" panose="020F0502020204030204" pitchFamily="34" charset="0"/>
              </a:rPr>
              <a:t>Arboles en Línea</a:t>
            </a:r>
            <a:endParaRPr lang="es-MX" dirty="0"/>
          </a:p>
        </p:txBody>
      </p:sp>
      <p:sp>
        <p:nvSpPr>
          <p:cNvPr id="17" name="Rectángulo 16">
            <a:extLst>
              <a:ext uri="{FF2B5EF4-FFF2-40B4-BE49-F238E27FC236}">
                <a16:creationId xmlns:a16="http://schemas.microsoft.com/office/drawing/2014/main" id="{1D814C2C-1B70-AB85-1AC6-4E213AB6F73C}"/>
              </a:ext>
            </a:extLst>
          </p:cNvPr>
          <p:cNvSpPr/>
          <p:nvPr/>
        </p:nvSpPr>
        <p:spPr>
          <a:xfrm>
            <a:off x="3609226" y="4206750"/>
            <a:ext cx="1505540" cy="369332"/>
          </a:xfrm>
          <a:prstGeom prst="rect">
            <a:avLst/>
          </a:prstGeom>
          <a:ln>
            <a:solidFill>
              <a:schemeClr val="accent2">
                <a:lumMod val="75000"/>
              </a:schemeClr>
            </a:solidFill>
          </a:ln>
        </p:spPr>
        <p:txBody>
          <a:bodyPr wrap="none">
            <a:spAutoFit/>
          </a:bodyPr>
          <a:lstStyle/>
          <a:p>
            <a:r>
              <a:rPr lang="es-GT" dirty="0">
                <a:latin typeface="Arial" panose="020B0604020202020204" pitchFamily="34" charset="0"/>
                <a:ea typeface="Calibri" panose="020F0502020204030204" pitchFamily="34" charset="0"/>
              </a:rPr>
              <a:t>Cercos vivos</a:t>
            </a:r>
            <a:endParaRPr lang="es-MX" dirty="0"/>
          </a:p>
        </p:txBody>
      </p:sp>
      <p:sp>
        <p:nvSpPr>
          <p:cNvPr id="18" name="Rectángulo 17">
            <a:extLst>
              <a:ext uri="{FF2B5EF4-FFF2-40B4-BE49-F238E27FC236}">
                <a16:creationId xmlns:a16="http://schemas.microsoft.com/office/drawing/2014/main" id="{5276516F-331B-3CAB-8D0C-6CC099C07347}"/>
              </a:ext>
            </a:extLst>
          </p:cNvPr>
          <p:cNvSpPr/>
          <p:nvPr/>
        </p:nvSpPr>
        <p:spPr>
          <a:xfrm>
            <a:off x="3611293" y="4597097"/>
            <a:ext cx="2557110" cy="369332"/>
          </a:xfrm>
          <a:prstGeom prst="rect">
            <a:avLst/>
          </a:prstGeom>
          <a:ln>
            <a:solidFill>
              <a:schemeClr val="accent2">
                <a:lumMod val="75000"/>
              </a:schemeClr>
            </a:solidFill>
          </a:ln>
        </p:spPr>
        <p:txBody>
          <a:bodyPr wrap="none">
            <a:spAutoFit/>
          </a:bodyPr>
          <a:lstStyle/>
          <a:p>
            <a:r>
              <a:rPr lang="es-GT" dirty="0">
                <a:latin typeface="Arial" panose="020B0604020202020204" pitchFamily="34" charset="0"/>
                <a:ea typeface="Calibri" panose="020F0502020204030204" pitchFamily="34" charset="0"/>
              </a:rPr>
              <a:t>Cortinas rompe vientos</a:t>
            </a:r>
            <a:endParaRPr lang="es-MX" dirty="0"/>
          </a:p>
        </p:txBody>
      </p:sp>
      <p:sp>
        <p:nvSpPr>
          <p:cNvPr id="19" name="Rectángulo 18">
            <a:extLst>
              <a:ext uri="{FF2B5EF4-FFF2-40B4-BE49-F238E27FC236}">
                <a16:creationId xmlns:a16="http://schemas.microsoft.com/office/drawing/2014/main" id="{642CB5C6-551C-5481-D184-9B536E907EB5}"/>
              </a:ext>
            </a:extLst>
          </p:cNvPr>
          <p:cNvSpPr/>
          <p:nvPr/>
        </p:nvSpPr>
        <p:spPr>
          <a:xfrm>
            <a:off x="3611293" y="4987444"/>
            <a:ext cx="2313454" cy="369332"/>
          </a:xfrm>
          <a:prstGeom prst="rect">
            <a:avLst/>
          </a:prstGeom>
          <a:ln>
            <a:solidFill>
              <a:schemeClr val="accent2">
                <a:lumMod val="75000"/>
              </a:schemeClr>
            </a:solidFill>
          </a:ln>
        </p:spPr>
        <p:txBody>
          <a:bodyPr wrap="none">
            <a:spAutoFit/>
          </a:bodyPr>
          <a:lstStyle/>
          <a:p>
            <a:r>
              <a:rPr lang="es-GT" dirty="0">
                <a:latin typeface="Arial" panose="020B0604020202020204" pitchFamily="34" charset="0"/>
                <a:ea typeface="Calibri" panose="020F0502020204030204" pitchFamily="34" charset="0"/>
              </a:rPr>
              <a:t>Árboles en contorno</a:t>
            </a:r>
            <a:endParaRPr lang="es-MX" dirty="0"/>
          </a:p>
        </p:txBody>
      </p:sp>
      <p:sp>
        <p:nvSpPr>
          <p:cNvPr id="20" name="Rectángulo 19">
            <a:extLst>
              <a:ext uri="{FF2B5EF4-FFF2-40B4-BE49-F238E27FC236}">
                <a16:creationId xmlns:a16="http://schemas.microsoft.com/office/drawing/2014/main" id="{FBF8AAB1-8A4C-EA96-37DF-C29EC35E5DD3}"/>
              </a:ext>
            </a:extLst>
          </p:cNvPr>
          <p:cNvSpPr/>
          <p:nvPr/>
        </p:nvSpPr>
        <p:spPr>
          <a:xfrm>
            <a:off x="3611293" y="5447435"/>
            <a:ext cx="2236510" cy="369332"/>
          </a:xfrm>
          <a:prstGeom prst="rect">
            <a:avLst/>
          </a:prstGeom>
          <a:ln>
            <a:solidFill>
              <a:schemeClr val="accent2">
                <a:lumMod val="75000"/>
              </a:schemeClr>
            </a:solidFill>
          </a:ln>
        </p:spPr>
        <p:txBody>
          <a:bodyPr wrap="none">
            <a:spAutoFit/>
          </a:bodyPr>
          <a:lstStyle/>
          <a:p>
            <a:r>
              <a:rPr lang="es-GT" dirty="0">
                <a:latin typeface="Arial" panose="020B0604020202020204" pitchFamily="34" charset="0"/>
                <a:ea typeface="Calibri" panose="020F0502020204030204" pitchFamily="34" charset="0"/>
              </a:rPr>
              <a:t>Bosques de galería</a:t>
            </a:r>
            <a:endParaRPr lang="es-MX" dirty="0"/>
          </a:p>
        </p:txBody>
      </p:sp>
      <p:sp>
        <p:nvSpPr>
          <p:cNvPr id="21" name="Rectángulo 20">
            <a:extLst>
              <a:ext uri="{FF2B5EF4-FFF2-40B4-BE49-F238E27FC236}">
                <a16:creationId xmlns:a16="http://schemas.microsoft.com/office/drawing/2014/main" id="{2375A2AB-00C2-179A-1C6C-DC0822A9EC13}"/>
              </a:ext>
            </a:extLst>
          </p:cNvPr>
          <p:cNvSpPr/>
          <p:nvPr/>
        </p:nvSpPr>
        <p:spPr>
          <a:xfrm>
            <a:off x="6335238" y="3862149"/>
            <a:ext cx="2441694" cy="369332"/>
          </a:xfrm>
          <a:prstGeom prst="rect">
            <a:avLst/>
          </a:prstGeom>
          <a:ln>
            <a:solidFill>
              <a:schemeClr val="accent2">
                <a:lumMod val="75000"/>
              </a:schemeClr>
            </a:solidFill>
          </a:ln>
        </p:spPr>
        <p:txBody>
          <a:bodyPr wrap="none">
            <a:spAutoFit/>
          </a:bodyPr>
          <a:lstStyle/>
          <a:p>
            <a:r>
              <a:rPr lang="es-GT" dirty="0">
                <a:latin typeface="Arial" panose="020B0604020202020204" pitchFamily="34" charset="0"/>
                <a:ea typeface="Calibri" panose="020F0502020204030204" pitchFamily="34" charset="0"/>
              </a:rPr>
              <a:t>Árboles en callejones</a:t>
            </a:r>
            <a:endParaRPr lang="es-MX" dirty="0"/>
          </a:p>
        </p:txBody>
      </p:sp>
      <p:sp>
        <p:nvSpPr>
          <p:cNvPr id="22" name="Rectángulo 21">
            <a:extLst>
              <a:ext uri="{FF2B5EF4-FFF2-40B4-BE49-F238E27FC236}">
                <a16:creationId xmlns:a16="http://schemas.microsoft.com/office/drawing/2014/main" id="{92F16071-3A09-0C04-C7D3-480EE47BD940}"/>
              </a:ext>
            </a:extLst>
          </p:cNvPr>
          <p:cNvSpPr/>
          <p:nvPr/>
        </p:nvSpPr>
        <p:spPr>
          <a:xfrm>
            <a:off x="6335238" y="4682843"/>
            <a:ext cx="2082621" cy="369332"/>
          </a:xfrm>
          <a:prstGeom prst="rect">
            <a:avLst/>
          </a:prstGeom>
          <a:ln>
            <a:solidFill>
              <a:schemeClr val="accent2">
                <a:lumMod val="75000"/>
              </a:schemeClr>
            </a:solidFill>
          </a:ln>
        </p:spPr>
        <p:txBody>
          <a:bodyPr wrap="none">
            <a:spAutoFit/>
          </a:bodyPr>
          <a:lstStyle/>
          <a:p>
            <a:r>
              <a:rPr lang="es-GT" dirty="0">
                <a:latin typeface="Arial" panose="020B0604020202020204" pitchFamily="34" charset="0"/>
                <a:ea typeface="Calibri" panose="020F0502020204030204" pitchFamily="34" charset="0"/>
              </a:rPr>
              <a:t>Árboles dispersos</a:t>
            </a:r>
            <a:endParaRPr lang="es-MX" dirty="0"/>
          </a:p>
        </p:txBody>
      </p:sp>
      <p:sp>
        <p:nvSpPr>
          <p:cNvPr id="23" name="Rectángulo 22">
            <a:extLst>
              <a:ext uri="{FF2B5EF4-FFF2-40B4-BE49-F238E27FC236}">
                <a16:creationId xmlns:a16="http://schemas.microsoft.com/office/drawing/2014/main" id="{4C22CC23-831D-9D23-BA28-6804A3D33A52}"/>
              </a:ext>
            </a:extLst>
          </p:cNvPr>
          <p:cNvSpPr/>
          <p:nvPr/>
        </p:nvSpPr>
        <p:spPr>
          <a:xfrm>
            <a:off x="9093747" y="3094195"/>
            <a:ext cx="2836033" cy="523220"/>
          </a:xfrm>
          <a:prstGeom prst="rect">
            <a:avLst/>
          </a:prstGeom>
          <a:ln/>
        </p:spPr>
        <p:style>
          <a:lnRef idx="3">
            <a:schemeClr val="lt1"/>
          </a:lnRef>
          <a:fillRef idx="1">
            <a:schemeClr val="accent6"/>
          </a:fillRef>
          <a:effectRef idx="1">
            <a:schemeClr val="accent6"/>
          </a:effectRef>
          <a:fontRef idx="minor">
            <a:schemeClr val="lt1"/>
          </a:fontRef>
        </p:style>
        <p:txBody>
          <a:bodyPr wrap="none">
            <a:spAutoFit/>
          </a:bodyPr>
          <a:lstStyle/>
          <a:p>
            <a:r>
              <a:rPr lang="es-GT" sz="2800" dirty="0">
                <a:solidFill>
                  <a:schemeClr val="lt1"/>
                </a:solidFill>
              </a:rPr>
              <a:t>Arreglo temporal </a:t>
            </a:r>
            <a:endParaRPr lang="es-MX" sz="2800" dirty="0">
              <a:solidFill>
                <a:schemeClr val="lt1"/>
              </a:solidFill>
            </a:endParaRPr>
          </a:p>
        </p:txBody>
      </p:sp>
      <p:cxnSp>
        <p:nvCxnSpPr>
          <p:cNvPr id="24" name="Conector recto 23">
            <a:extLst>
              <a:ext uri="{FF2B5EF4-FFF2-40B4-BE49-F238E27FC236}">
                <a16:creationId xmlns:a16="http://schemas.microsoft.com/office/drawing/2014/main" id="{06F4808F-C999-CAF7-1A44-51FB46C984CC}"/>
              </a:ext>
            </a:extLst>
          </p:cNvPr>
          <p:cNvCxnSpPr/>
          <p:nvPr/>
        </p:nvCxnSpPr>
        <p:spPr>
          <a:xfrm>
            <a:off x="241539" y="2859786"/>
            <a:ext cx="11708921"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F5B90F87-C994-A8EB-F887-451EC7043A90}"/>
              </a:ext>
            </a:extLst>
          </p:cNvPr>
          <p:cNvSpPr/>
          <p:nvPr/>
        </p:nvSpPr>
        <p:spPr>
          <a:xfrm>
            <a:off x="9982524" y="3814489"/>
            <a:ext cx="1056764" cy="369332"/>
          </a:xfrm>
          <a:prstGeom prst="rect">
            <a:avLst/>
          </a:prstGeom>
          <a:ln>
            <a:solidFill>
              <a:schemeClr val="accent2">
                <a:lumMod val="75000"/>
              </a:schemeClr>
            </a:solidFill>
          </a:ln>
        </p:spPr>
        <p:txBody>
          <a:bodyPr wrap="none">
            <a:spAutoFit/>
          </a:bodyPr>
          <a:lstStyle/>
          <a:p>
            <a:r>
              <a:rPr lang="es-GT" dirty="0" err="1">
                <a:latin typeface="Arial" panose="020B0604020202020204" pitchFamily="34" charset="0"/>
              </a:rPr>
              <a:t>Taungya</a:t>
            </a:r>
            <a:endParaRPr lang="es-MX" dirty="0">
              <a:latin typeface="Arial" panose="020B0604020202020204" pitchFamily="34" charset="0"/>
            </a:endParaRPr>
          </a:p>
        </p:txBody>
      </p:sp>
    </p:spTree>
    <p:extLst>
      <p:ext uri="{BB962C8B-B14F-4D97-AF65-F5344CB8AC3E}">
        <p14:creationId xmlns:p14="http://schemas.microsoft.com/office/powerpoint/2010/main" val="1669573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26B944-477C-1F9F-BA42-C777698009F2}"/>
              </a:ext>
            </a:extLst>
          </p:cNvPr>
          <p:cNvSpPr>
            <a:spLocks noGrp="1"/>
          </p:cNvSpPr>
          <p:nvPr>
            <p:ph type="title"/>
          </p:nvPr>
        </p:nvSpPr>
        <p:spPr/>
        <p:txBody>
          <a:bodyPr/>
          <a:lstStyle/>
          <a:p>
            <a:endParaRPr lang="es-GT"/>
          </a:p>
        </p:txBody>
      </p:sp>
      <p:pic>
        <p:nvPicPr>
          <p:cNvPr id="5" name="Marcador de contenido 4">
            <a:extLst>
              <a:ext uri="{FF2B5EF4-FFF2-40B4-BE49-F238E27FC236}">
                <a16:creationId xmlns:a16="http://schemas.microsoft.com/office/drawing/2014/main" id="{9A6706B3-B44A-889B-1D68-9B0E796E121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8012" y="2431248"/>
            <a:ext cx="4570666" cy="3428000"/>
          </a:xfrm>
        </p:spPr>
      </p:pic>
      <p:pic>
        <p:nvPicPr>
          <p:cNvPr id="3074" name="Picture 2" descr="Huertos familiares autosustentables en comunidades.">
            <a:extLst>
              <a:ext uri="{FF2B5EF4-FFF2-40B4-BE49-F238E27FC236}">
                <a16:creationId xmlns:a16="http://schemas.microsoft.com/office/drawing/2014/main" id="{DBAE6793-BC97-B1E0-96EB-FDA295E86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311" y="2431249"/>
            <a:ext cx="5139489" cy="3427999"/>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69308135-4729-A740-4333-0AEDCDB3FB39}"/>
              </a:ext>
            </a:extLst>
          </p:cNvPr>
          <p:cNvSpPr txBox="1"/>
          <p:nvPr/>
        </p:nvSpPr>
        <p:spPr>
          <a:xfrm>
            <a:off x="940904" y="1723293"/>
            <a:ext cx="6096000" cy="523220"/>
          </a:xfrm>
          <a:prstGeom prst="rect">
            <a:avLst/>
          </a:prstGeom>
          <a:noFill/>
        </p:spPr>
        <p:txBody>
          <a:bodyPr wrap="square">
            <a:spAutoFit/>
          </a:bodyPr>
          <a:lstStyle/>
          <a:p>
            <a:r>
              <a:rPr lang="es-ES" sz="2800" b="1" dirty="0">
                <a:latin typeface="Arial" panose="020B0604020202020204" pitchFamily="34" charset="0"/>
              </a:rPr>
              <a:t>Huerto familiar</a:t>
            </a:r>
          </a:p>
        </p:txBody>
      </p:sp>
    </p:spTree>
    <p:extLst>
      <p:ext uri="{BB962C8B-B14F-4D97-AF65-F5344CB8AC3E}">
        <p14:creationId xmlns:p14="http://schemas.microsoft.com/office/powerpoint/2010/main" val="738803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pPr>
              <a:spcAft>
                <a:spcPts val="600"/>
              </a:spcAft>
            </a:pPr>
            <a:r>
              <a:rPr lang="es-ES" sz="1800" b="1" dirty="0">
                <a:latin typeface="Arial" panose="020B0604020202020204" pitchFamily="34" charset="0"/>
              </a:rPr>
              <a:t>Cultivos anuales (hortalizas) con cercos vivos</a:t>
            </a:r>
            <a:endParaRPr lang="es-GT" sz="1800" b="1" dirty="0">
              <a:latin typeface="Arial" panose="020B0604020202020204" pitchFamily="34" charset="0"/>
            </a:endParaRPr>
          </a:p>
          <a:p>
            <a:endParaRPr lang="es-ES" sz="1800"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2" name="Tabla 1">
            <a:extLst>
              <a:ext uri="{FF2B5EF4-FFF2-40B4-BE49-F238E27FC236}">
                <a16:creationId xmlns:a16="http://schemas.microsoft.com/office/drawing/2014/main" id="{A0175E61-5A40-7899-68ED-C1CA64FF71E1}"/>
              </a:ext>
            </a:extLst>
          </p:cNvPr>
          <p:cNvGraphicFramePr>
            <a:graphicFrameLocks noGrp="1"/>
          </p:cNvGraphicFramePr>
          <p:nvPr>
            <p:extLst>
              <p:ext uri="{D42A27DB-BD31-4B8C-83A1-F6EECF244321}">
                <p14:modId xmlns:p14="http://schemas.microsoft.com/office/powerpoint/2010/main" val="1932600885"/>
              </p:ext>
            </p:extLst>
          </p:nvPr>
        </p:nvGraphicFramePr>
        <p:xfrm>
          <a:off x="247357" y="1800665"/>
          <a:ext cx="11583572" cy="1369949"/>
        </p:xfrm>
        <a:graphic>
          <a:graphicData uri="http://schemas.openxmlformats.org/drawingml/2006/table">
            <a:tbl>
              <a:tblPr firstRow="1" firstCol="1">
                <a:tableStyleId>{2A488322-F2BA-4B5B-9748-0D474271808F}</a:tableStyleId>
              </a:tblPr>
              <a:tblGrid>
                <a:gridCol w="776429">
                  <a:extLst>
                    <a:ext uri="{9D8B030D-6E8A-4147-A177-3AD203B41FA5}">
                      <a16:colId xmlns:a16="http://schemas.microsoft.com/office/drawing/2014/main" val="1445296296"/>
                    </a:ext>
                  </a:extLst>
                </a:gridCol>
                <a:gridCol w="938553">
                  <a:extLst>
                    <a:ext uri="{9D8B030D-6E8A-4147-A177-3AD203B41FA5}">
                      <a16:colId xmlns:a16="http://schemas.microsoft.com/office/drawing/2014/main" val="3485754432"/>
                    </a:ext>
                  </a:extLst>
                </a:gridCol>
                <a:gridCol w="1094059">
                  <a:extLst>
                    <a:ext uri="{9D8B030D-6E8A-4147-A177-3AD203B41FA5}">
                      <a16:colId xmlns:a16="http://schemas.microsoft.com/office/drawing/2014/main" val="3763629610"/>
                    </a:ext>
                  </a:extLst>
                </a:gridCol>
                <a:gridCol w="1257285">
                  <a:extLst>
                    <a:ext uri="{9D8B030D-6E8A-4147-A177-3AD203B41FA5}">
                      <a16:colId xmlns:a16="http://schemas.microsoft.com/office/drawing/2014/main" val="2010842870"/>
                    </a:ext>
                  </a:extLst>
                </a:gridCol>
                <a:gridCol w="1094059">
                  <a:extLst>
                    <a:ext uri="{9D8B030D-6E8A-4147-A177-3AD203B41FA5}">
                      <a16:colId xmlns:a16="http://schemas.microsoft.com/office/drawing/2014/main" val="436882255"/>
                    </a:ext>
                  </a:extLst>
                </a:gridCol>
                <a:gridCol w="938553">
                  <a:extLst>
                    <a:ext uri="{9D8B030D-6E8A-4147-A177-3AD203B41FA5}">
                      <a16:colId xmlns:a16="http://schemas.microsoft.com/office/drawing/2014/main" val="3839213628"/>
                    </a:ext>
                  </a:extLst>
                </a:gridCol>
                <a:gridCol w="1099574">
                  <a:extLst>
                    <a:ext uri="{9D8B030D-6E8A-4147-A177-3AD203B41FA5}">
                      <a16:colId xmlns:a16="http://schemas.microsoft.com/office/drawing/2014/main" val="2837610830"/>
                    </a:ext>
                  </a:extLst>
                </a:gridCol>
                <a:gridCol w="1102883">
                  <a:extLst>
                    <a:ext uri="{9D8B030D-6E8A-4147-A177-3AD203B41FA5}">
                      <a16:colId xmlns:a16="http://schemas.microsoft.com/office/drawing/2014/main" val="2364828661"/>
                    </a:ext>
                  </a:extLst>
                </a:gridCol>
                <a:gridCol w="1094059">
                  <a:extLst>
                    <a:ext uri="{9D8B030D-6E8A-4147-A177-3AD203B41FA5}">
                      <a16:colId xmlns:a16="http://schemas.microsoft.com/office/drawing/2014/main" val="41527330"/>
                    </a:ext>
                  </a:extLst>
                </a:gridCol>
                <a:gridCol w="1094059">
                  <a:extLst>
                    <a:ext uri="{9D8B030D-6E8A-4147-A177-3AD203B41FA5}">
                      <a16:colId xmlns:a16="http://schemas.microsoft.com/office/drawing/2014/main" val="2290687404"/>
                    </a:ext>
                  </a:extLst>
                </a:gridCol>
                <a:gridCol w="1094059">
                  <a:extLst>
                    <a:ext uri="{9D8B030D-6E8A-4147-A177-3AD203B41FA5}">
                      <a16:colId xmlns:a16="http://schemas.microsoft.com/office/drawing/2014/main" val="3159421940"/>
                    </a:ext>
                  </a:extLst>
                </a:gridCol>
              </a:tblGrid>
              <a:tr h="560079">
                <a:tc>
                  <a:txBody>
                    <a:bodyPr/>
                    <a:lstStyle/>
                    <a:p>
                      <a:pPr algn="ctr">
                        <a:lnSpc>
                          <a:spcPct val="107000"/>
                        </a:lnSpc>
                        <a:spcAft>
                          <a:spcPts val="800"/>
                        </a:spcAft>
                      </a:pPr>
                      <a:r>
                        <a:rPr lang="es-ES" sz="1200" dirty="0">
                          <a:effectLst/>
                        </a:rPr>
                        <a:t>ID</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Zona de vida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Sistema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Arreglo agroforestal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recursos agrícolas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02186706"/>
                  </a:ext>
                </a:extLst>
              </a:tr>
              <a:tr h="701648">
                <a:tc>
                  <a:txBody>
                    <a:bodyPr/>
                    <a:lstStyle/>
                    <a:p>
                      <a:pPr algn="ctr">
                        <a:lnSpc>
                          <a:spcPct val="107000"/>
                        </a:lnSpc>
                        <a:spcAft>
                          <a:spcPts val="800"/>
                        </a:spcAft>
                      </a:pPr>
                      <a:r>
                        <a:rPr lang="es-ES" sz="1200">
                          <a:effectLst/>
                        </a:rPr>
                        <a:t>9</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bh-MBT</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Cultivos anuales (hortalizas)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Cercos vivos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Hortalizas diversas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1</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Sambucus sp.</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Auto consumo</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Leña, mulch, forrajes, alimentos y medicinas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5</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95391535"/>
                  </a:ext>
                </a:extLst>
              </a:tr>
            </a:tbl>
          </a:graphicData>
        </a:graphic>
      </p:graphicFrame>
      <p:graphicFrame>
        <p:nvGraphicFramePr>
          <p:cNvPr id="5" name="Gráfico 4">
            <a:extLst>
              <a:ext uri="{FF2B5EF4-FFF2-40B4-BE49-F238E27FC236}">
                <a16:creationId xmlns:a16="http://schemas.microsoft.com/office/drawing/2014/main" id="{D3B97EBA-8163-42AA-9CA7-3C148FD04B0E}"/>
              </a:ext>
              <a:ext uri="{147F2762-F138-4A5C-976F-8EAC2B608ADB}">
                <a16:predDERef xmlns:a16="http://schemas.microsoft.com/office/drawing/2014/main" pred="{AE3D4D92-CE1F-4C7B-9EE9-F3D4408FAE1E}"/>
              </a:ext>
            </a:extLst>
          </p:cNvPr>
          <p:cNvGraphicFramePr/>
          <p:nvPr>
            <p:extLst>
              <p:ext uri="{D42A27DB-BD31-4B8C-83A1-F6EECF244321}">
                <p14:modId xmlns:p14="http://schemas.microsoft.com/office/powerpoint/2010/main" val="1180064657"/>
              </p:ext>
            </p:extLst>
          </p:nvPr>
        </p:nvGraphicFramePr>
        <p:xfrm>
          <a:off x="717451" y="3274255"/>
          <a:ext cx="4787705" cy="2877748"/>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Conector recto 5">
            <a:extLst>
              <a:ext uri="{FF2B5EF4-FFF2-40B4-BE49-F238E27FC236}">
                <a16:creationId xmlns:a16="http://schemas.microsoft.com/office/drawing/2014/main" id="{BB64C679-933F-18E1-399D-1F82626E5ECE}"/>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graphicFrame>
        <p:nvGraphicFramePr>
          <p:cNvPr id="9" name="Gráfico 8">
            <a:extLst>
              <a:ext uri="{FF2B5EF4-FFF2-40B4-BE49-F238E27FC236}">
                <a16:creationId xmlns:a16="http://schemas.microsoft.com/office/drawing/2014/main" id="{FA103E80-8DD0-F611-7842-D6068357D781}"/>
              </a:ext>
            </a:extLst>
          </p:cNvPr>
          <p:cNvGraphicFramePr/>
          <p:nvPr>
            <p:extLst>
              <p:ext uri="{D42A27DB-BD31-4B8C-83A1-F6EECF244321}">
                <p14:modId xmlns:p14="http://schemas.microsoft.com/office/powerpoint/2010/main" val="2455475693"/>
              </p:ext>
            </p:extLst>
          </p:nvPr>
        </p:nvGraphicFramePr>
        <p:xfrm>
          <a:off x="6483227" y="3295991"/>
          <a:ext cx="5133975" cy="3032125"/>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0FA01C1D-0FB4-B0D3-9241-48AEC0C2AAD4}"/>
              </a:ext>
            </a:extLst>
          </p:cNvPr>
          <p:cNvSpPr txBox="1"/>
          <p:nvPr/>
        </p:nvSpPr>
        <p:spPr>
          <a:xfrm>
            <a:off x="7675099" y="6030907"/>
            <a:ext cx="6175716" cy="369332"/>
          </a:xfrm>
          <a:prstGeom prst="rect">
            <a:avLst/>
          </a:prstGeom>
          <a:noFill/>
        </p:spPr>
        <p:txBody>
          <a:bodyPr wrap="square">
            <a:spAutoFit/>
          </a:bodyPr>
          <a:lstStyle/>
          <a:p>
            <a:r>
              <a:rPr lang="es-CR" sz="1800" dirty="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spTree>
    <p:extLst>
      <p:ext uri="{BB962C8B-B14F-4D97-AF65-F5344CB8AC3E}">
        <p14:creationId xmlns:p14="http://schemas.microsoft.com/office/powerpoint/2010/main" val="3428859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1D1019-B874-F268-0784-689827EE4D4A}"/>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C18D2341-674B-7823-782A-97E70DBDE68C}"/>
              </a:ext>
            </a:extLst>
          </p:cNvPr>
          <p:cNvSpPr>
            <a:spLocks noGrp="1"/>
          </p:cNvSpPr>
          <p:nvPr>
            <p:ph idx="1"/>
          </p:nvPr>
        </p:nvSpPr>
        <p:spPr/>
        <p:txBody>
          <a:bodyPr/>
          <a:lstStyle/>
          <a:p>
            <a:r>
              <a:rPr lang="es-ES" sz="2800" b="1" dirty="0">
                <a:latin typeface="Arial" panose="020B0604020202020204" pitchFamily="34" charset="0"/>
              </a:rPr>
              <a:t>Cultivos anuales (hortalizas) con cercos vivos</a:t>
            </a:r>
            <a:endParaRPr lang="es-GT" sz="2800" b="1" dirty="0">
              <a:latin typeface="Arial" panose="020B0604020202020204" pitchFamily="34" charset="0"/>
            </a:endParaRPr>
          </a:p>
          <a:p>
            <a:endParaRPr lang="es-GT" dirty="0"/>
          </a:p>
        </p:txBody>
      </p:sp>
      <p:pic>
        <p:nvPicPr>
          <p:cNvPr id="4098" name="Picture 2" descr="RP Manejo agroforestal 2011.indd">
            <a:extLst>
              <a:ext uri="{FF2B5EF4-FFF2-40B4-BE49-F238E27FC236}">
                <a16:creationId xmlns:a16="http://schemas.microsoft.com/office/drawing/2014/main" id="{BBAF918F-BCC5-918D-787C-083BF23483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678" y="2487475"/>
            <a:ext cx="5564670" cy="3623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4118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pPr>
              <a:lnSpc>
                <a:spcPct val="107000"/>
              </a:lnSpc>
              <a:spcAft>
                <a:spcPts val="600"/>
              </a:spcAft>
            </a:pPr>
            <a:r>
              <a:rPr lang="es-ES" sz="1800" b="1" dirty="0">
                <a:latin typeface="Arial" panose="020B0604020202020204" pitchFamily="34" charset="0"/>
              </a:rPr>
              <a:t>Cultivos perennes (frutales) con árboles en contorno</a:t>
            </a: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5" name="Gráfico 4">
            <a:extLst>
              <a:ext uri="{FF2B5EF4-FFF2-40B4-BE49-F238E27FC236}">
                <a16:creationId xmlns:a16="http://schemas.microsoft.com/office/drawing/2014/main" id="{D3B97EBA-8163-42AA-9CA7-3C148FD04B0E}"/>
              </a:ext>
              <a:ext uri="{147F2762-F138-4A5C-976F-8EAC2B608ADB}">
                <a16:predDERef xmlns:a16="http://schemas.microsoft.com/office/drawing/2014/main" pred="{AE3D4D92-CE1F-4C7B-9EE9-F3D4408FAE1E}"/>
              </a:ext>
            </a:extLst>
          </p:cNvPr>
          <p:cNvGraphicFramePr/>
          <p:nvPr/>
        </p:nvGraphicFramePr>
        <p:xfrm>
          <a:off x="1810629" y="3429000"/>
          <a:ext cx="4800600" cy="2641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la 5">
            <a:extLst>
              <a:ext uri="{FF2B5EF4-FFF2-40B4-BE49-F238E27FC236}">
                <a16:creationId xmlns:a16="http://schemas.microsoft.com/office/drawing/2014/main" id="{D791C257-E42B-36E3-1E5F-150C6501457D}"/>
              </a:ext>
            </a:extLst>
          </p:cNvPr>
          <p:cNvGraphicFramePr>
            <a:graphicFrameLocks noGrp="1"/>
          </p:cNvGraphicFramePr>
          <p:nvPr>
            <p:extLst>
              <p:ext uri="{D42A27DB-BD31-4B8C-83A1-F6EECF244321}">
                <p14:modId xmlns:p14="http://schemas.microsoft.com/office/powerpoint/2010/main" val="2501849010"/>
              </p:ext>
            </p:extLst>
          </p:nvPr>
        </p:nvGraphicFramePr>
        <p:xfrm>
          <a:off x="247356" y="1988584"/>
          <a:ext cx="11527301" cy="1174242"/>
        </p:xfrm>
        <a:graphic>
          <a:graphicData uri="http://schemas.openxmlformats.org/drawingml/2006/table">
            <a:tbl>
              <a:tblPr firstRow="1" firstCol="1">
                <a:tableStyleId>{2A488322-F2BA-4B5B-9748-0D474271808F}</a:tableStyleId>
              </a:tblPr>
              <a:tblGrid>
                <a:gridCol w="501392">
                  <a:extLst>
                    <a:ext uri="{9D8B030D-6E8A-4147-A177-3AD203B41FA5}">
                      <a16:colId xmlns:a16="http://schemas.microsoft.com/office/drawing/2014/main" val="3933881875"/>
                    </a:ext>
                  </a:extLst>
                </a:gridCol>
                <a:gridCol w="1001606">
                  <a:extLst>
                    <a:ext uri="{9D8B030D-6E8A-4147-A177-3AD203B41FA5}">
                      <a16:colId xmlns:a16="http://schemas.microsoft.com/office/drawing/2014/main" val="3368071340"/>
                    </a:ext>
                  </a:extLst>
                </a:gridCol>
                <a:gridCol w="1167560">
                  <a:extLst>
                    <a:ext uri="{9D8B030D-6E8A-4147-A177-3AD203B41FA5}">
                      <a16:colId xmlns:a16="http://schemas.microsoft.com/office/drawing/2014/main" val="86152834"/>
                    </a:ext>
                  </a:extLst>
                </a:gridCol>
                <a:gridCol w="1341753">
                  <a:extLst>
                    <a:ext uri="{9D8B030D-6E8A-4147-A177-3AD203B41FA5}">
                      <a16:colId xmlns:a16="http://schemas.microsoft.com/office/drawing/2014/main" val="3050407302"/>
                    </a:ext>
                  </a:extLst>
                </a:gridCol>
                <a:gridCol w="1001606">
                  <a:extLst>
                    <a:ext uri="{9D8B030D-6E8A-4147-A177-3AD203B41FA5}">
                      <a16:colId xmlns:a16="http://schemas.microsoft.com/office/drawing/2014/main" val="950165454"/>
                    </a:ext>
                  </a:extLst>
                </a:gridCol>
                <a:gridCol w="1000429">
                  <a:extLst>
                    <a:ext uri="{9D8B030D-6E8A-4147-A177-3AD203B41FA5}">
                      <a16:colId xmlns:a16="http://schemas.microsoft.com/office/drawing/2014/main" val="2846792113"/>
                    </a:ext>
                  </a:extLst>
                </a:gridCol>
                <a:gridCol w="1001606">
                  <a:extLst>
                    <a:ext uri="{9D8B030D-6E8A-4147-A177-3AD203B41FA5}">
                      <a16:colId xmlns:a16="http://schemas.microsoft.com/office/drawing/2014/main" val="2566030542"/>
                    </a:ext>
                  </a:extLst>
                </a:gridCol>
                <a:gridCol w="1174623">
                  <a:extLst>
                    <a:ext uri="{9D8B030D-6E8A-4147-A177-3AD203B41FA5}">
                      <a16:colId xmlns:a16="http://schemas.microsoft.com/office/drawing/2014/main" val="366057420"/>
                    </a:ext>
                  </a:extLst>
                </a:gridCol>
                <a:gridCol w="1001606">
                  <a:extLst>
                    <a:ext uri="{9D8B030D-6E8A-4147-A177-3AD203B41FA5}">
                      <a16:colId xmlns:a16="http://schemas.microsoft.com/office/drawing/2014/main" val="695215896"/>
                    </a:ext>
                  </a:extLst>
                </a:gridCol>
                <a:gridCol w="1167560">
                  <a:extLst>
                    <a:ext uri="{9D8B030D-6E8A-4147-A177-3AD203B41FA5}">
                      <a16:colId xmlns:a16="http://schemas.microsoft.com/office/drawing/2014/main" val="1727075090"/>
                    </a:ext>
                  </a:extLst>
                </a:gridCol>
                <a:gridCol w="1167560">
                  <a:extLst>
                    <a:ext uri="{9D8B030D-6E8A-4147-A177-3AD203B41FA5}">
                      <a16:colId xmlns:a16="http://schemas.microsoft.com/office/drawing/2014/main" val="1952585434"/>
                    </a:ext>
                  </a:extLst>
                </a:gridCol>
              </a:tblGrid>
              <a:tr h="557731">
                <a:tc>
                  <a:txBody>
                    <a:bodyPr/>
                    <a:lstStyle/>
                    <a:p>
                      <a:pPr algn="ctr">
                        <a:lnSpc>
                          <a:spcPct val="107000"/>
                        </a:lnSpc>
                        <a:spcAft>
                          <a:spcPts val="800"/>
                        </a:spcAft>
                      </a:pPr>
                      <a:r>
                        <a:rPr lang="es-ES" sz="1200">
                          <a:effectLst/>
                        </a:rPr>
                        <a:t>ID</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Zona de vida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Sistema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Arreglo agroforestal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Especies</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recursos agrícolas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561771"/>
                  </a:ext>
                </a:extLst>
              </a:tr>
              <a:tr h="416754">
                <a:tc>
                  <a:txBody>
                    <a:bodyPr/>
                    <a:lstStyle/>
                    <a:p>
                      <a:pPr algn="ctr">
                        <a:lnSpc>
                          <a:spcPct val="107000"/>
                        </a:lnSpc>
                        <a:spcAft>
                          <a:spcPts val="800"/>
                        </a:spcAft>
                      </a:pPr>
                      <a:r>
                        <a:rPr lang="es-ES" sz="1200">
                          <a:effectLst/>
                        </a:rPr>
                        <a:t>10</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bh-MBT</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Cultivos perennes (frutales) </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Árboles en contorno</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Aguacate</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1</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Pinus pseudostrobus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Madera, postes y leña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2</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60104351"/>
                  </a:ext>
                </a:extLst>
              </a:tr>
            </a:tbl>
          </a:graphicData>
        </a:graphic>
      </p:graphicFrame>
      <p:graphicFrame>
        <p:nvGraphicFramePr>
          <p:cNvPr id="7" name="Gráfico 6">
            <a:extLst>
              <a:ext uri="{FF2B5EF4-FFF2-40B4-BE49-F238E27FC236}">
                <a16:creationId xmlns:a16="http://schemas.microsoft.com/office/drawing/2014/main" id="{4BC3C9D9-7319-4E7C-AF39-2AB27B5E3173}"/>
              </a:ext>
              <a:ext uri="{147F2762-F138-4A5C-976F-8EAC2B608ADB}">
                <a16:predDERef xmlns:a16="http://schemas.microsoft.com/office/drawing/2014/main" pred="{5EDE645A-E924-4D8A-8A53-B575A796E5B1}"/>
              </a:ext>
            </a:extLst>
          </p:cNvPr>
          <p:cNvGraphicFramePr/>
          <p:nvPr>
            <p:extLst>
              <p:ext uri="{D42A27DB-BD31-4B8C-83A1-F6EECF244321}">
                <p14:modId xmlns:p14="http://schemas.microsoft.com/office/powerpoint/2010/main" val="204034395"/>
              </p:ext>
            </p:extLst>
          </p:nvPr>
        </p:nvGraphicFramePr>
        <p:xfrm>
          <a:off x="460131" y="3233815"/>
          <a:ext cx="4800600" cy="265430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Conector recto 7">
            <a:extLst>
              <a:ext uri="{FF2B5EF4-FFF2-40B4-BE49-F238E27FC236}">
                <a16:creationId xmlns:a16="http://schemas.microsoft.com/office/drawing/2014/main" id="{F95B0873-E067-54FF-31F7-5667F4DB137D}"/>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graphicFrame>
        <p:nvGraphicFramePr>
          <p:cNvPr id="9" name="Gráfico 8">
            <a:extLst>
              <a:ext uri="{FF2B5EF4-FFF2-40B4-BE49-F238E27FC236}">
                <a16:creationId xmlns:a16="http://schemas.microsoft.com/office/drawing/2014/main" id="{C7CA5EDF-D054-D3A1-7966-7BEA39D8F583}"/>
              </a:ext>
            </a:extLst>
          </p:cNvPr>
          <p:cNvGraphicFramePr/>
          <p:nvPr>
            <p:extLst>
              <p:ext uri="{D42A27DB-BD31-4B8C-83A1-F6EECF244321}">
                <p14:modId xmlns:p14="http://schemas.microsoft.com/office/powerpoint/2010/main" val="227820696"/>
              </p:ext>
            </p:extLst>
          </p:nvPr>
        </p:nvGraphicFramePr>
        <p:xfrm>
          <a:off x="6293094" y="3249637"/>
          <a:ext cx="5438775" cy="3016250"/>
        </p:xfrm>
        <a:graphic>
          <a:graphicData uri="http://schemas.openxmlformats.org/drawingml/2006/chart">
            <c:chart xmlns:c="http://schemas.openxmlformats.org/drawingml/2006/chart" xmlns:r="http://schemas.openxmlformats.org/officeDocument/2006/relationships" r:id="rId4"/>
          </a:graphicData>
        </a:graphic>
      </p:graphicFrame>
      <p:sp>
        <p:nvSpPr>
          <p:cNvPr id="2" name="CuadroTexto 1">
            <a:extLst>
              <a:ext uri="{FF2B5EF4-FFF2-40B4-BE49-F238E27FC236}">
                <a16:creationId xmlns:a16="http://schemas.microsoft.com/office/drawing/2014/main" id="{8A983E24-6FF6-169D-EA78-C701B40AFEDC}"/>
              </a:ext>
            </a:extLst>
          </p:cNvPr>
          <p:cNvSpPr txBox="1"/>
          <p:nvPr/>
        </p:nvSpPr>
        <p:spPr>
          <a:xfrm>
            <a:off x="7675099" y="6030907"/>
            <a:ext cx="6175716" cy="369332"/>
          </a:xfrm>
          <a:prstGeom prst="rect">
            <a:avLst/>
          </a:prstGeom>
          <a:noFill/>
        </p:spPr>
        <p:txBody>
          <a:bodyPr wrap="square">
            <a:spAutoFit/>
          </a:bodyPr>
          <a:lstStyle/>
          <a:p>
            <a:r>
              <a:rPr lang="es-CR" sz="1800" dirty="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spTree>
    <p:extLst>
      <p:ext uri="{BB962C8B-B14F-4D97-AF65-F5344CB8AC3E}">
        <p14:creationId xmlns:p14="http://schemas.microsoft.com/office/powerpoint/2010/main" val="3547313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F2B9D-E3AF-BCF6-EA89-C6A69B063581}"/>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6F959C91-2682-DE20-940A-A28169DE9971}"/>
              </a:ext>
            </a:extLst>
          </p:cNvPr>
          <p:cNvSpPr>
            <a:spLocks noGrp="1"/>
          </p:cNvSpPr>
          <p:nvPr>
            <p:ph idx="1"/>
          </p:nvPr>
        </p:nvSpPr>
        <p:spPr/>
        <p:txBody>
          <a:bodyPr/>
          <a:lstStyle/>
          <a:p>
            <a:r>
              <a:rPr lang="es-ES" sz="2800" b="1" dirty="0">
                <a:latin typeface="Arial" panose="020B0604020202020204" pitchFamily="34" charset="0"/>
              </a:rPr>
              <a:t>Cultivos perennes (frutales) con árboles en contorno</a:t>
            </a:r>
          </a:p>
          <a:p>
            <a:endParaRPr lang="es-GT" dirty="0"/>
          </a:p>
        </p:txBody>
      </p:sp>
      <p:pic>
        <p:nvPicPr>
          <p:cNvPr id="5124" name="Picture 4" descr="Establecimiento de sistemas">
            <a:extLst>
              <a:ext uri="{FF2B5EF4-FFF2-40B4-BE49-F238E27FC236}">
                <a16:creationId xmlns:a16="http://schemas.microsoft.com/office/drawing/2014/main" id="{D1239650-46BB-1873-2D4A-A7A06FF56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2431" y="2873375"/>
            <a:ext cx="4964408" cy="3303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624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pPr>
              <a:lnSpc>
                <a:spcPct val="107000"/>
              </a:lnSpc>
              <a:spcAft>
                <a:spcPts val="600"/>
              </a:spcAft>
            </a:pPr>
            <a:r>
              <a:rPr lang="es-ES" sz="1800" b="1" dirty="0">
                <a:latin typeface="Arial" panose="020B0604020202020204" pitchFamily="34" charset="0"/>
              </a:rPr>
              <a:t>Cultivos perennes (frutales) con árboles intercalados</a:t>
            </a: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5" name="Gráfico 4">
            <a:extLst>
              <a:ext uri="{FF2B5EF4-FFF2-40B4-BE49-F238E27FC236}">
                <a16:creationId xmlns:a16="http://schemas.microsoft.com/office/drawing/2014/main" id="{D3B97EBA-8163-42AA-9CA7-3C148FD04B0E}"/>
              </a:ext>
              <a:ext uri="{147F2762-F138-4A5C-976F-8EAC2B608ADB}">
                <a16:predDERef xmlns:a16="http://schemas.microsoft.com/office/drawing/2014/main" pred="{AE3D4D92-CE1F-4C7B-9EE9-F3D4408FAE1E}"/>
              </a:ext>
            </a:extLst>
          </p:cNvPr>
          <p:cNvGraphicFramePr/>
          <p:nvPr/>
        </p:nvGraphicFramePr>
        <p:xfrm>
          <a:off x="1810629" y="3429000"/>
          <a:ext cx="4800600" cy="2641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a:extLst>
              <a:ext uri="{FF2B5EF4-FFF2-40B4-BE49-F238E27FC236}">
                <a16:creationId xmlns:a16="http://schemas.microsoft.com/office/drawing/2014/main" id="{C1277D27-25A6-514A-D08F-F871D28727D3}"/>
              </a:ext>
            </a:extLst>
          </p:cNvPr>
          <p:cNvGraphicFramePr>
            <a:graphicFrameLocks noGrp="1"/>
          </p:cNvGraphicFramePr>
          <p:nvPr>
            <p:extLst>
              <p:ext uri="{D42A27DB-BD31-4B8C-83A1-F6EECF244321}">
                <p14:modId xmlns:p14="http://schemas.microsoft.com/office/powerpoint/2010/main" val="347744327"/>
              </p:ext>
            </p:extLst>
          </p:nvPr>
        </p:nvGraphicFramePr>
        <p:xfrm>
          <a:off x="146245" y="1782941"/>
          <a:ext cx="11798395" cy="1203650"/>
        </p:xfrm>
        <a:graphic>
          <a:graphicData uri="http://schemas.openxmlformats.org/drawingml/2006/table">
            <a:tbl>
              <a:tblPr firstRow="1" firstCol="1">
                <a:tableStyleId>{2A488322-F2BA-4B5B-9748-0D474271808F}</a:tableStyleId>
              </a:tblPr>
              <a:tblGrid>
                <a:gridCol w="492129">
                  <a:extLst>
                    <a:ext uri="{9D8B030D-6E8A-4147-A177-3AD203B41FA5}">
                      <a16:colId xmlns:a16="http://schemas.microsoft.com/office/drawing/2014/main" val="3795732118"/>
                    </a:ext>
                  </a:extLst>
                </a:gridCol>
                <a:gridCol w="1145991">
                  <a:extLst>
                    <a:ext uri="{9D8B030D-6E8A-4147-A177-3AD203B41FA5}">
                      <a16:colId xmlns:a16="http://schemas.microsoft.com/office/drawing/2014/main" val="2776416486"/>
                    </a:ext>
                  </a:extLst>
                </a:gridCol>
                <a:gridCol w="1147146">
                  <a:extLst>
                    <a:ext uri="{9D8B030D-6E8A-4147-A177-3AD203B41FA5}">
                      <a16:colId xmlns:a16="http://schemas.microsoft.com/office/drawing/2014/main" val="3069350084"/>
                    </a:ext>
                  </a:extLst>
                </a:gridCol>
                <a:gridCol w="1316966">
                  <a:extLst>
                    <a:ext uri="{9D8B030D-6E8A-4147-A177-3AD203B41FA5}">
                      <a16:colId xmlns:a16="http://schemas.microsoft.com/office/drawing/2014/main" val="3113134876"/>
                    </a:ext>
                  </a:extLst>
                </a:gridCol>
                <a:gridCol w="981948">
                  <a:extLst>
                    <a:ext uri="{9D8B030D-6E8A-4147-A177-3AD203B41FA5}">
                      <a16:colId xmlns:a16="http://schemas.microsoft.com/office/drawing/2014/main" val="3480971924"/>
                    </a:ext>
                  </a:extLst>
                </a:gridCol>
                <a:gridCol w="983103">
                  <a:extLst>
                    <a:ext uri="{9D8B030D-6E8A-4147-A177-3AD203B41FA5}">
                      <a16:colId xmlns:a16="http://schemas.microsoft.com/office/drawing/2014/main" val="3858959796"/>
                    </a:ext>
                  </a:extLst>
                </a:gridCol>
                <a:gridCol w="981948">
                  <a:extLst>
                    <a:ext uri="{9D8B030D-6E8A-4147-A177-3AD203B41FA5}">
                      <a16:colId xmlns:a16="http://schemas.microsoft.com/office/drawing/2014/main" val="1443927134"/>
                    </a:ext>
                  </a:extLst>
                </a:gridCol>
                <a:gridCol w="1474079">
                  <a:extLst>
                    <a:ext uri="{9D8B030D-6E8A-4147-A177-3AD203B41FA5}">
                      <a16:colId xmlns:a16="http://schemas.microsoft.com/office/drawing/2014/main" val="1934121141"/>
                    </a:ext>
                  </a:extLst>
                </a:gridCol>
                <a:gridCol w="981948">
                  <a:extLst>
                    <a:ext uri="{9D8B030D-6E8A-4147-A177-3AD203B41FA5}">
                      <a16:colId xmlns:a16="http://schemas.microsoft.com/office/drawing/2014/main" val="2722885243"/>
                    </a:ext>
                  </a:extLst>
                </a:gridCol>
                <a:gridCol w="1147146">
                  <a:extLst>
                    <a:ext uri="{9D8B030D-6E8A-4147-A177-3AD203B41FA5}">
                      <a16:colId xmlns:a16="http://schemas.microsoft.com/office/drawing/2014/main" val="3793075726"/>
                    </a:ext>
                  </a:extLst>
                </a:gridCol>
                <a:gridCol w="1145991">
                  <a:extLst>
                    <a:ext uri="{9D8B030D-6E8A-4147-A177-3AD203B41FA5}">
                      <a16:colId xmlns:a16="http://schemas.microsoft.com/office/drawing/2014/main" val="2864491006"/>
                    </a:ext>
                  </a:extLst>
                </a:gridCol>
              </a:tblGrid>
              <a:tr h="616529">
                <a:tc>
                  <a:txBody>
                    <a:bodyPr/>
                    <a:lstStyle/>
                    <a:p>
                      <a:pPr algn="ctr">
                        <a:lnSpc>
                          <a:spcPct val="107000"/>
                        </a:lnSpc>
                        <a:spcAft>
                          <a:spcPts val="800"/>
                        </a:spcAft>
                      </a:pPr>
                      <a:r>
                        <a:rPr lang="es-ES" sz="1200">
                          <a:effectLst/>
                        </a:rPr>
                        <a:t>ID</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Zona de vida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Sistema agrícola</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Arreglo agroforestal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recursos agrícolas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27148426"/>
                  </a:ext>
                </a:extLst>
              </a:tr>
              <a:tr h="460689">
                <a:tc>
                  <a:txBody>
                    <a:bodyPr/>
                    <a:lstStyle/>
                    <a:p>
                      <a:pPr algn="ctr">
                        <a:lnSpc>
                          <a:spcPct val="107000"/>
                        </a:lnSpc>
                        <a:spcAft>
                          <a:spcPts val="800"/>
                        </a:spcAft>
                      </a:pPr>
                      <a:r>
                        <a:rPr lang="es-ES" sz="1200">
                          <a:effectLst/>
                        </a:rPr>
                        <a:t>11</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bh-MBT</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Cultivos perennes (frutales) </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Árboles intercalados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Manzana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3</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Abies guatemalensis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Árboles de navidad y adornos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5</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11980021"/>
                  </a:ext>
                </a:extLst>
              </a:tr>
            </a:tbl>
          </a:graphicData>
        </a:graphic>
      </p:graphicFrame>
      <p:graphicFrame>
        <p:nvGraphicFramePr>
          <p:cNvPr id="6" name="Gráfico 5">
            <a:extLst>
              <a:ext uri="{FF2B5EF4-FFF2-40B4-BE49-F238E27FC236}">
                <a16:creationId xmlns:a16="http://schemas.microsoft.com/office/drawing/2014/main" id="{5EDE645A-E924-4D8A-8A53-B575A796E5B1}"/>
              </a:ext>
              <a:ext uri="{147F2762-F138-4A5C-976F-8EAC2B608ADB}">
                <a16:predDERef xmlns:a16="http://schemas.microsoft.com/office/drawing/2014/main" pred="{D3B97EBA-8163-42AA-9CA7-3C148FD04B0E}"/>
              </a:ext>
            </a:extLst>
          </p:cNvPr>
          <p:cNvGraphicFramePr/>
          <p:nvPr>
            <p:extLst>
              <p:ext uri="{D42A27DB-BD31-4B8C-83A1-F6EECF244321}">
                <p14:modId xmlns:p14="http://schemas.microsoft.com/office/powerpoint/2010/main" val="710688771"/>
              </p:ext>
            </p:extLst>
          </p:nvPr>
        </p:nvGraphicFramePr>
        <p:xfrm>
          <a:off x="628946" y="3146437"/>
          <a:ext cx="5210024" cy="276199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Conector recto 6">
            <a:extLst>
              <a:ext uri="{FF2B5EF4-FFF2-40B4-BE49-F238E27FC236}">
                <a16:creationId xmlns:a16="http://schemas.microsoft.com/office/drawing/2014/main" id="{731F0298-E7A0-39C2-0780-6588DC2B9725}"/>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graphicFrame>
        <p:nvGraphicFramePr>
          <p:cNvPr id="8" name="Gráfico 7">
            <a:extLst>
              <a:ext uri="{FF2B5EF4-FFF2-40B4-BE49-F238E27FC236}">
                <a16:creationId xmlns:a16="http://schemas.microsoft.com/office/drawing/2014/main" id="{B9216A8B-DCCA-000B-491D-E42AC0834A8B}"/>
              </a:ext>
            </a:extLst>
          </p:cNvPr>
          <p:cNvGraphicFramePr/>
          <p:nvPr>
            <p:extLst>
              <p:ext uri="{D42A27DB-BD31-4B8C-83A1-F6EECF244321}">
                <p14:modId xmlns:p14="http://schemas.microsoft.com/office/powerpoint/2010/main" val="2329532999"/>
              </p:ext>
            </p:extLst>
          </p:nvPr>
        </p:nvGraphicFramePr>
        <p:xfrm>
          <a:off x="6168683" y="3249637"/>
          <a:ext cx="5240214" cy="2925738"/>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8">
            <a:extLst>
              <a:ext uri="{FF2B5EF4-FFF2-40B4-BE49-F238E27FC236}">
                <a16:creationId xmlns:a16="http://schemas.microsoft.com/office/drawing/2014/main" id="{53F06B5D-F4E9-1076-AC08-0432FDB7D1AE}"/>
              </a:ext>
            </a:extLst>
          </p:cNvPr>
          <p:cNvSpPr txBox="1"/>
          <p:nvPr/>
        </p:nvSpPr>
        <p:spPr>
          <a:xfrm>
            <a:off x="7675099" y="6030907"/>
            <a:ext cx="6175716" cy="369332"/>
          </a:xfrm>
          <a:prstGeom prst="rect">
            <a:avLst/>
          </a:prstGeom>
          <a:noFill/>
        </p:spPr>
        <p:txBody>
          <a:bodyPr wrap="square">
            <a:spAutoFit/>
          </a:bodyPr>
          <a:lstStyle/>
          <a:p>
            <a:r>
              <a:rPr lang="es-CR" sz="1800" dirty="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spTree>
    <p:extLst>
      <p:ext uri="{BB962C8B-B14F-4D97-AF65-F5344CB8AC3E}">
        <p14:creationId xmlns:p14="http://schemas.microsoft.com/office/powerpoint/2010/main" val="70461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90ADF4-C4B9-A9DB-BB7B-56C742E5F1A2}"/>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2DFD1E17-5B02-27D3-C979-93BB7A2C0FBB}"/>
              </a:ext>
            </a:extLst>
          </p:cNvPr>
          <p:cNvSpPr>
            <a:spLocks noGrp="1"/>
          </p:cNvSpPr>
          <p:nvPr>
            <p:ph idx="1"/>
          </p:nvPr>
        </p:nvSpPr>
        <p:spPr/>
        <p:txBody>
          <a:bodyPr/>
          <a:lstStyle/>
          <a:p>
            <a:r>
              <a:rPr lang="es-ES" sz="2800" b="1" dirty="0">
                <a:latin typeface="Arial" panose="020B0604020202020204" pitchFamily="34" charset="0"/>
              </a:rPr>
              <a:t>Cultivos perennes (frutales) con árboles intercalados</a:t>
            </a:r>
          </a:p>
          <a:p>
            <a:pPr marL="0" indent="0">
              <a:buNone/>
            </a:pPr>
            <a:endParaRPr lang="es-GT" dirty="0"/>
          </a:p>
        </p:txBody>
      </p:sp>
      <p:pic>
        <p:nvPicPr>
          <p:cNvPr id="6146" name="Picture 2" descr="Manzana guatemalteca con futuro prometedor - Agrinotas.com">
            <a:extLst>
              <a:ext uri="{FF2B5EF4-FFF2-40B4-BE49-F238E27FC236}">
                <a16:creationId xmlns:a16="http://schemas.microsoft.com/office/drawing/2014/main" id="{62494CF8-64FF-649F-0DE2-641D1EED3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086" y="2375069"/>
            <a:ext cx="5268459" cy="38113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DE3D1108-9DE1-6317-8DFC-BC1FC9CB01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952" r="19319"/>
          <a:stretch/>
        </p:blipFill>
        <p:spPr bwMode="auto">
          <a:xfrm>
            <a:off x="6749145" y="2365641"/>
            <a:ext cx="3309256" cy="3811322"/>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612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90126E-EE1C-63E9-803E-860FA05581A4}"/>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FFBB8D02-E113-262F-1A0A-721315F1FCFB}"/>
              </a:ext>
            </a:extLst>
          </p:cNvPr>
          <p:cNvSpPr>
            <a:spLocks noGrp="1"/>
          </p:cNvSpPr>
          <p:nvPr>
            <p:ph idx="1"/>
          </p:nvPr>
        </p:nvSpPr>
        <p:spPr/>
        <p:txBody>
          <a:bodyPr/>
          <a:lstStyle/>
          <a:p>
            <a:endParaRPr lang="es-GT"/>
          </a:p>
        </p:txBody>
      </p:sp>
      <p:pic>
        <p:nvPicPr>
          <p:cNvPr id="4" name="Picture 2">
            <a:extLst>
              <a:ext uri="{FF2B5EF4-FFF2-40B4-BE49-F238E27FC236}">
                <a16:creationId xmlns:a16="http://schemas.microsoft.com/office/drawing/2014/main" id="{87947ABD-235B-C51D-B72C-93E0135C9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40" y="576775"/>
            <a:ext cx="11212038" cy="58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805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pPr>
              <a:lnSpc>
                <a:spcPct val="107000"/>
              </a:lnSpc>
              <a:spcAft>
                <a:spcPts val="600"/>
              </a:spcAft>
            </a:pPr>
            <a:r>
              <a:rPr lang="es-SV" sz="1800" b="1" dirty="0">
                <a:latin typeface="Arial" panose="020B0604020202020204" pitchFamily="34" charset="0"/>
              </a:rPr>
              <a:t>Silvopastoril en bosque natural</a:t>
            </a:r>
            <a:endParaRPr lang="es-GT" sz="1800" b="1" dirty="0">
              <a:latin typeface="Arial" panose="020B0604020202020204" pitchFamily="34" charset="0"/>
            </a:endParaRPr>
          </a:p>
          <a:p>
            <a:pPr>
              <a:lnSpc>
                <a:spcPct val="107000"/>
              </a:lnSpc>
              <a:spcAft>
                <a:spcPts val="600"/>
              </a:spcAft>
            </a:pPr>
            <a:endParaRPr lang="es-ES" sz="1800" b="1"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5" name="Gráfico 4">
            <a:extLst>
              <a:ext uri="{FF2B5EF4-FFF2-40B4-BE49-F238E27FC236}">
                <a16:creationId xmlns:a16="http://schemas.microsoft.com/office/drawing/2014/main" id="{D3B97EBA-8163-42AA-9CA7-3C148FD04B0E}"/>
              </a:ext>
              <a:ext uri="{147F2762-F138-4A5C-976F-8EAC2B608ADB}">
                <a16:predDERef xmlns:a16="http://schemas.microsoft.com/office/drawing/2014/main" pred="{AE3D4D92-CE1F-4C7B-9EE9-F3D4408FAE1E}"/>
              </a:ext>
            </a:extLst>
          </p:cNvPr>
          <p:cNvGraphicFramePr/>
          <p:nvPr/>
        </p:nvGraphicFramePr>
        <p:xfrm>
          <a:off x="1810629" y="3429000"/>
          <a:ext cx="4800600" cy="2641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a:extLst>
              <a:ext uri="{FF2B5EF4-FFF2-40B4-BE49-F238E27FC236}">
                <a16:creationId xmlns:a16="http://schemas.microsoft.com/office/drawing/2014/main" id="{0E2C4856-B17E-AE8C-6970-19F7A95A9ECF}"/>
              </a:ext>
            </a:extLst>
          </p:cNvPr>
          <p:cNvGraphicFramePr>
            <a:graphicFrameLocks noGrp="1"/>
          </p:cNvGraphicFramePr>
          <p:nvPr>
            <p:extLst>
              <p:ext uri="{D42A27DB-BD31-4B8C-83A1-F6EECF244321}">
                <p14:modId xmlns:p14="http://schemas.microsoft.com/office/powerpoint/2010/main" val="3522970588"/>
              </p:ext>
            </p:extLst>
          </p:nvPr>
        </p:nvGraphicFramePr>
        <p:xfrm>
          <a:off x="247357" y="1706488"/>
          <a:ext cx="11583575" cy="1369949"/>
        </p:xfrm>
        <a:graphic>
          <a:graphicData uri="http://schemas.openxmlformats.org/drawingml/2006/table">
            <a:tbl>
              <a:tblPr firstRow="1" firstCol="1">
                <a:tableStyleId>{2A488322-F2BA-4B5B-9748-0D474271808F}</a:tableStyleId>
              </a:tblPr>
              <a:tblGrid>
                <a:gridCol w="619849">
                  <a:extLst>
                    <a:ext uri="{9D8B030D-6E8A-4147-A177-3AD203B41FA5}">
                      <a16:colId xmlns:a16="http://schemas.microsoft.com/office/drawing/2014/main" val="1425208015"/>
                    </a:ext>
                  </a:extLst>
                </a:gridCol>
                <a:gridCol w="925425">
                  <a:extLst>
                    <a:ext uri="{9D8B030D-6E8A-4147-A177-3AD203B41FA5}">
                      <a16:colId xmlns:a16="http://schemas.microsoft.com/office/drawing/2014/main" val="3490876267"/>
                    </a:ext>
                  </a:extLst>
                </a:gridCol>
                <a:gridCol w="1239699">
                  <a:extLst>
                    <a:ext uri="{9D8B030D-6E8A-4147-A177-3AD203B41FA5}">
                      <a16:colId xmlns:a16="http://schemas.microsoft.com/office/drawing/2014/main" val="1652629214"/>
                    </a:ext>
                  </a:extLst>
                </a:gridCol>
                <a:gridCol w="1239699">
                  <a:extLst>
                    <a:ext uri="{9D8B030D-6E8A-4147-A177-3AD203B41FA5}">
                      <a16:colId xmlns:a16="http://schemas.microsoft.com/office/drawing/2014/main" val="2757689827"/>
                    </a:ext>
                  </a:extLst>
                </a:gridCol>
                <a:gridCol w="924337">
                  <a:extLst>
                    <a:ext uri="{9D8B030D-6E8A-4147-A177-3AD203B41FA5}">
                      <a16:colId xmlns:a16="http://schemas.microsoft.com/office/drawing/2014/main" val="1652890748"/>
                    </a:ext>
                  </a:extLst>
                </a:gridCol>
                <a:gridCol w="1078756">
                  <a:extLst>
                    <a:ext uri="{9D8B030D-6E8A-4147-A177-3AD203B41FA5}">
                      <a16:colId xmlns:a16="http://schemas.microsoft.com/office/drawing/2014/main" val="1636495153"/>
                    </a:ext>
                  </a:extLst>
                </a:gridCol>
                <a:gridCol w="925425">
                  <a:extLst>
                    <a:ext uri="{9D8B030D-6E8A-4147-A177-3AD203B41FA5}">
                      <a16:colId xmlns:a16="http://schemas.microsoft.com/office/drawing/2014/main" val="1212051638"/>
                    </a:ext>
                  </a:extLst>
                </a:gridCol>
                <a:gridCol w="1393030">
                  <a:extLst>
                    <a:ext uri="{9D8B030D-6E8A-4147-A177-3AD203B41FA5}">
                      <a16:colId xmlns:a16="http://schemas.microsoft.com/office/drawing/2014/main" val="2476758788"/>
                    </a:ext>
                  </a:extLst>
                </a:gridCol>
                <a:gridCol w="1078756">
                  <a:extLst>
                    <a:ext uri="{9D8B030D-6E8A-4147-A177-3AD203B41FA5}">
                      <a16:colId xmlns:a16="http://schemas.microsoft.com/office/drawing/2014/main" val="595510433"/>
                    </a:ext>
                  </a:extLst>
                </a:gridCol>
                <a:gridCol w="1078756">
                  <a:extLst>
                    <a:ext uri="{9D8B030D-6E8A-4147-A177-3AD203B41FA5}">
                      <a16:colId xmlns:a16="http://schemas.microsoft.com/office/drawing/2014/main" val="1558226674"/>
                    </a:ext>
                  </a:extLst>
                </a:gridCol>
                <a:gridCol w="1079843">
                  <a:extLst>
                    <a:ext uri="{9D8B030D-6E8A-4147-A177-3AD203B41FA5}">
                      <a16:colId xmlns:a16="http://schemas.microsoft.com/office/drawing/2014/main" val="1592000968"/>
                    </a:ext>
                  </a:extLst>
                </a:gridCol>
              </a:tblGrid>
              <a:tr h="478175">
                <a:tc>
                  <a:txBody>
                    <a:bodyPr/>
                    <a:lstStyle/>
                    <a:p>
                      <a:pPr algn="ctr">
                        <a:lnSpc>
                          <a:spcPct val="107000"/>
                        </a:lnSpc>
                        <a:spcAft>
                          <a:spcPts val="800"/>
                        </a:spcAft>
                      </a:pPr>
                      <a:r>
                        <a:rPr lang="es-ES" sz="1200">
                          <a:effectLst/>
                        </a:rPr>
                        <a:t>ID</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Zona de vida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Sistema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Arreglo agroforestal</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recursos agrícolas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8869980"/>
                  </a:ext>
                </a:extLst>
              </a:tr>
              <a:tr h="599043">
                <a:tc>
                  <a:txBody>
                    <a:bodyPr/>
                    <a:lstStyle/>
                    <a:p>
                      <a:pPr algn="ctr">
                        <a:lnSpc>
                          <a:spcPct val="107000"/>
                        </a:lnSpc>
                        <a:spcAft>
                          <a:spcPts val="800"/>
                        </a:spcAft>
                      </a:pPr>
                      <a:r>
                        <a:rPr lang="es-ES" sz="1200">
                          <a:effectLst/>
                        </a:rPr>
                        <a:t>12</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bmh-MT</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Silvopastoril (ovejas)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Bosque</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Lana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Auto consumo</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3</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Pinus pseudostrobus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Auto consumo</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Leña, mulch, forrajes, alimentos y medicinas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5</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31705985"/>
                  </a:ext>
                </a:extLst>
              </a:tr>
            </a:tbl>
          </a:graphicData>
        </a:graphic>
      </p:graphicFrame>
      <p:graphicFrame>
        <p:nvGraphicFramePr>
          <p:cNvPr id="6" name="Gráfico 5">
            <a:extLst>
              <a:ext uri="{FF2B5EF4-FFF2-40B4-BE49-F238E27FC236}">
                <a16:creationId xmlns:a16="http://schemas.microsoft.com/office/drawing/2014/main" id="{5A5FD994-E542-4B81-B4E0-B47A56253F0B}"/>
              </a:ext>
              <a:ext uri="{147F2762-F138-4A5C-976F-8EAC2B608ADB}">
                <a16:predDERef xmlns:a16="http://schemas.microsoft.com/office/drawing/2014/main" pred="{513E7018-63F3-4480-B043-F354C7F59C37}"/>
              </a:ext>
            </a:extLst>
          </p:cNvPr>
          <p:cNvGraphicFramePr/>
          <p:nvPr>
            <p:extLst>
              <p:ext uri="{D42A27DB-BD31-4B8C-83A1-F6EECF244321}">
                <p14:modId xmlns:p14="http://schemas.microsoft.com/office/powerpoint/2010/main" val="3834210768"/>
              </p:ext>
            </p:extLst>
          </p:nvPr>
        </p:nvGraphicFramePr>
        <p:xfrm>
          <a:off x="1238544" y="3421062"/>
          <a:ext cx="4800600" cy="2657475"/>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Conector recto 6">
            <a:extLst>
              <a:ext uri="{FF2B5EF4-FFF2-40B4-BE49-F238E27FC236}">
                <a16:creationId xmlns:a16="http://schemas.microsoft.com/office/drawing/2014/main" id="{9D671F81-2177-6C05-78DD-F993FE218C42}"/>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graphicFrame>
        <p:nvGraphicFramePr>
          <p:cNvPr id="8" name="Gráfico 7">
            <a:extLst>
              <a:ext uri="{FF2B5EF4-FFF2-40B4-BE49-F238E27FC236}">
                <a16:creationId xmlns:a16="http://schemas.microsoft.com/office/drawing/2014/main" id="{BC240A2D-6BD1-A2CF-A12B-0417FDAD5645}"/>
              </a:ext>
            </a:extLst>
          </p:cNvPr>
          <p:cNvGraphicFramePr/>
          <p:nvPr>
            <p:extLst>
              <p:ext uri="{D42A27DB-BD31-4B8C-83A1-F6EECF244321}">
                <p14:modId xmlns:p14="http://schemas.microsoft.com/office/powerpoint/2010/main" val="3594051897"/>
              </p:ext>
            </p:extLst>
          </p:nvPr>
        </p:nvGraphicFramePr>
        <p:xfrm>
          <a:off x="6611229" y="3249637"/>
          <a:ext cx="4886325" cy="2832100"/>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8">
            <a:extLst>
              <a:ext uri="{FF2B5EF4-FFF2-40B4-BE49-F238E27FC236}">
                <a16:creationId xmlns:a16="http://schemas.microsoft.com/office/drawing/2014/main" id="{71BD997F-249C-A21E-14AC-E1E38D998E4F}"/>
              </a:ext>
            </a:extLst>
          </p:cNvPr>
          <p:cNvSpPr txBox="1"/>
          <p:nvPr/>
        </p:nvSpPr>
        <p:spPr>
          <a:xfrm>
            <a:off x="7675099" y="6030907"/>
            <a:ext cx="6175716" cy="369332"/>
          </a:xfrm>
          <a:prstGeom prst="rect">
            <a:avLst/>
          </a:prstGeom>
          <a:noFill/>
        </p:spPr>
        <p:txBody>
          <a:bodyPr wrap="square">
            <a:spAutoFit/>
          </a:bodyPr>
          <a:lstStyle/>
          <a:p>
            <a:r>
              <a:rPr lang="es-CR" sz="1800" dirty="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spTree>
    <p:extLst>
      <p:ext uri="{BB962C8B-B14F-4D97-AF65-F5344CB8AC3E}">
        <p14:creationId xmlns:p14="http://schemas.microsoft.com/office/powerpoint/2010/main" val="3629459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95AF96-4847-A197-0757-74787ED7358D}"/>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E43C7492-AEC8-EB59-9B62-83296EE21105}"/>
              </a:ext>
            </a:extLst>
          </p:cNvPr>
          <p:cNvSpPr>
            <a:spLocks noGrp="1"/>
          </p:cNvSpPr>
          <p:nvPr>
            <p:ph idx="1"/>
          </p:nvPr>
        </p:nvSpPr>
        <p:spPr/>
        <p:txBody>
          <a:bodyPr/>
          <a:lstStyle/>
          <a:p>
            <a:r>
              <a:rPr lang="es-SV" sz="2800" b="1" dirty="0">
                <a:latin typeface="Arial" panose="020B0604020202020204" pitchFamily="34" charset="0"/>
              </a:rPr>
              <a:t>Silvopastoril en bosque natural</a:t>
            </a:r>
            <a:endParaRPr lang="es-GT" sz="2800" b="1" dirty="0">
              <a:latin typeface="Arial" panose="020B0604020202020204" pitchFamily="34" charset="0"/>
            </a:endParaRPr>
          </a:p>
          <a:p>
            <a:endParaRPr lang="es-GT" dirty="0"/>
          </a:p>
        </p:txBody>
      </p:sp>
      <p:pic>
        <p:nvPicPr>
          <p:cNvPr id="7170" name="Picture 2" descr="SISTEMAS SILVOPASTORILES CON OVINOS EN EL TROPICO ALGUNAS VENTAJAS Y  DESVENTAJAS José Antonio Torres Rivera1 INTRODUCCION La co">
            <a:extLst>
              <a:ext uri="{FF2B5EF4-FFF2-40B4-BE49-F238E27FC236}">
                <a16:creationId xmlns:a16="http://schemas.microsoft.com/office/drawing/2014/main" id="{243D09F1-133A-1D79-7A45-6ACF8F5720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7884" y="2476046"/>
            <a:ext cx="4789487" cy="3587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176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EA8B1B60-C45B-2A28-ACB1-C5BAB3809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942" y="682316"/>
            <a:ext cx="7228115" cy="549336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DBD4EE99-EA9A-85F3-89D7-58B08497AFDB}"/>
              </a:ext>
            </a:extLst>
          </p:cNvPr>
          <p:cNvSpPr/>
          <p:nvPr/>
        </p:nvSpPr>
        <p:spPr>
          <a:xfrm>
            <a:off x="566033" y="2566261"/>
            <a:ext cx="1915909" cy="369332"/>
          </a:xfrm>
          <a:prstGeom prst="rect">
            <a:avLst/>
          </a:prstGeom>
          <a:ln>
            <a:solidFill>
              <a:schemeClr val="accent2">
                <a:lumMod val="75000"/>
              </a:schemeClr>
            </a:solidFill>
          </a:ln>
        </p:spPr>
        <p:txBody>
          <a:bodyPr wrap="none">
            <a:spAutoFit/>
          </a:bodyPr>
          <a:lstStyle/>
          <a:p>
            <a:r>
              <a:rPr lang="es-GT" dirty="0">
                <a:latin typeface="Arial" panose="020B0604020202020204" pitchFamily="34" charset="0"/>
                <a:ea typeface="Calibri" panose="020F0502020204030204" pitchFamily="34" charset="0"/>
              </a:rPr>
              <a:t>Arboles en Línea</a:t>
            </a:r>
            <a:endParaRPr lang="es-MX" dirty="0"/>
          </a:p>
        </p:txBody>
      </p:sp>
    </p:spTree>
    <p:extLst>
      <p:ext uri="{BB962C8B-B14F-4D97-AF65-F5344CB8AC3E}">
        <p14:creationId xmlns:p14="http://schemas.microsoft.com/office/powerpoint/2010/main" val="3525043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pPr>
              <a:lnSpc>
                <a:spcPct val="107000"/>
              </a:lnSpc>
              <a:spcAft>
                <a:spcPts val="600"/>
              </a:spcAft>
            </a:pPr>
            <a:r>
              <a:rPr lang="es-SV" sz="1800" b="1" dirty="0">
                <a:latin typeface="Arial" panose="020B0604020202020204" pitchFamily="34" charset="0"/>
              </a:rPr>
              <a:t>Cultivos anuales (hortalizas) – </a:t>
            </a:r>
            <a:r>
              <a:rPr lang="es-SV" sz="1800" b="1" dirty="0" err="1">
                <a:latin typeface="Arial" panose="020B0604020202020204" pitchFamily="34" charset="0"/>
              </a:rPr>
              <a:t>Taungya</a:t>
            </a:r>
            <a:endParaRPr lang="es-GT" sz="1800" b="1"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5" name="Gráfico 4">
            <a:extLst>
              <a:ext uri="{FF2B5EF4-FFF2-40B4-BE49-F238E27FC236}">
                <a16:creationId xmlns:a16="http://schemas.microsoft.com/office/drawing/2014/main" id="{D3B97EBA-8163-42AA-9CA7-3C148FD04B0E}"/>
              </a:ext>
              <a:ext uri="{147F2762-F138-4A5C-976F-8EAC2B608ADB}">
                <a16:predDERef xmlns:a16="http://schemas.microsoft.com/office/drawing/2014/main" pred="{AE3D4D92-CE1F-4C7B-9EE9-F3D4408FAE1E}"/>
              </a:ext>
            </a:extLst>
          </p:cNvPr>
          <p:cNvGraphicFramePr/>
          <p:nvPr/>
        </p:nvGraphicFramePr>
        <p:xfrm>
          <a:off x="1810629" y="3429000"/>
          <a:ext cx="4800600" cy="2641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a:extLst>
              <a:ext uri="{FF2B5EF4-FFF2-40B4-BE49-F238E27FC236}">
                <a16:creationId xmlns:a16="http://schemas.microsoft.com/office/drawing/2014/main" id="{06CEE9BB-7293-87B5-49DE-3469DAA1D470}"/>
              </a:ext>
            </a:extLst>
          </p:cNvPr>
          <p:cNvGraphicFramePr>
            <a:graphicFrameLocks noGrp="1"/>
          </p:cNvGraphicFramePr>
          <p:nvPr>
            <p:extLst>
              <p:ext uri="{D42A27DB-BD31-4B8C-83A1-F6EECF244321}">
                <p14:modId xmlns:p14="http://schemas.microsoft.com/office/powerpoint/2010/main" val="1561494132"/>
              </p:ext>
            </p:extLst>
          </p:nvPr>
        </p:nvGraphicFramePr>
        <p:xfrm>
          <a:off x="199291" y="1711016"/>
          <a:ext cx="11547229" cy="1174242"/>
        </p:xfrm>
        <a:graphic>
          <a:graphicData uri="http://schemas.openxmlformats.org/drawingml/2006/table">
            <a:tbl>
              <a:tblPr firstRow="1" firstCol="1">
                <a:tableStyleId>{2A488322-F2BA-4B5B-9748-0D474271808F}</a:tableStyleId>
              </a:tblPr>
              <a:tblGrid>
                <a:gridCol w="784676">
                  <a:extLst>
                    <a:ext uri="{9D8B030D-6E8A-4147-A177-3AD203B41FA5}">
                      <a16:colId xmlns:a16="http://schemas.microsoft.com/office/drawing/2014/main" val="1665851995"/>
                    </a:ext>
                  </a:extLst>
                </a:gridCol>
                <a:gridCol w="948522">
                  <a:extLst>
                    <a:ext uri="{9D8B030D-6E8A-4147-A177-3AD203B41FA5}">
                      <a16:colId xmlns:a16="http://schemas.microsoft.com/office/drawing/2014/main" val="2098494314"/>
                    </a:ext>
                  </a:extLst>
                </a:gridCol>
                <a:gridCol w="1105681">
                  <a:extLst>
                    <a:ext uri="{9D8B030D-6E8A-4147-A177-3AD203B41FA5}">
                      <a16:colId xmlns:a16="http://schemas.microsoft.com/office/drawing/2014/main" val="1039929573"/>
                    </a:ext>
                  </a:extLst>
                </a:gridCol>
                <a:gridCol w="1270641">
                  <a:extLst>
                    <a:ext uri="{9D8B030D-6E8A-4147-A177-3AD203B41FA5}">
                      <a16:colId xmlns:a16="http://schemas.microsoft.com/office/drawing/2014/main" val="3090588846"/>
                    </a:ext>
                  </a:extLst>
                </a:gridCol>
                <a:gridCol w="947408">
                  <a:extLst>
                    <a:ext uri="{9D8B030D-6E8A-4147-A177-3AD203B41FA5}">
                      <a16:colId xmlns:a16="http://schemas.microsoft.com/office/drawing/2014/main" val="2111074660"/>
                    </a:ext>
                  </a:extLst>
                </a:gridCol>
                <a:gridCol w="948522">
                  <a:extLst>
                    <a:ext uri="{9D8B030D-6E8A-4147-A177-3AD203B41FA5}">
                      <a16:colId xmlns:a16="http://schemas.microsoft.com/office/drawing/2014/main" val="153228744"/>
                    </a:ext>
                  </a:extLst>
                </a:gridCol>
                <a:gridCol w="947408">
                  <a:extLst>
                    <a:ext uri="{9D8B030D-6E8A-4147-A177-3AD203B41FA5}">
                      <a16:colId xmlns:a16="http://schemas.microsoft.com/office/drawing/2014/main" val="3554436522"/>
                    </a:ext>
                  </a:extLst>
                </a:gridCol>
                <a:gridCol w="1428914">
                  <a:extLst>
                    <a:ext uri="{9D8B030D-6E8A-4147-A177-3AD203B41FA5}">
                      <a16:colId xmlns:a16="http://schemas.microsoft.com/office/drawing/2014/main" val="3685342986"/>
                    </a:ext>
                  </a:extLst>
                </a:gridCol>
                <a:gridCol w="948522">
                  <a:extLst>
                    <a:ext uri="{9D8B030D-6E8A-4147-A177-3AD203B41FA5}">
                      <a16:colId xmlns:a16="http://schemas.microsoft.com/office/drawing/2014/main" val="789004740"/>
                    </a:ext>
                  </a:extLst>
                </a:gridCol>
                <a:gridCol w="1105681">
                  <a:extLst>
                    <a:ext uri="{9D8B030D-6E8A-4147-A177-3AD203B41FA5}">
                      <a16:colId xmlns:a16="http://schemas.microsoft.com/office/drawing/2014/main" val="1134572040"/>
                    </a:ext>
                  </a:extLst>
                </a:gridCol>
                <a:gridCol w="1111254">
                  <a:extLst>
                    <a:ext uri="{9D8B030D-6E8A-4147-A177-3AD203B41FA5}">
                      <a16:colId xmlns:a16="http://schemas.microsoft.com/office/drawing/2014/main" val="1906501978"/>
                    </a:ext>
                  </a:extLst>
                </a:gridCol>
              </a:tblGrid>
              <a:tr h="536693">
                <a:tc>
                  <a:txBody>
                    <a:bodyPr/>
                    <a:lstStyle/>
                    <a:p>
                      <a:pPr algn="ctr">
                        <a:lnSpc>
                          <a:spcPct val="107000"/>
                        </a:lnSpc>
                        <a:spcAft>
                          <a:spcPts val="800"/>
                        </a:spcAft>
                      </a:pPr>
                      <a:r>
                        <a:rPr lang="es-ES" sz="1200">
                          <a:effectLst/>
                        </a:rPr>
                        <a:t>ID</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Zona de vida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Sistema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Arreglo agroforestal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Uso del producto agrícola</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recursos agrícolas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Uso del producto forestal</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8290981"/>
                  </a:ext>
                </a:extLst>
              </a:tr>
              <a:tr h="401034">
                <a:tc>
                  <a:txBody>
                    <a:bodyPr/>
                    <a:lstStyle/>
                    <a:p>
                      <a:pPr algn="ctr">
                        <a:lnSpc>
                          <a:spcPct val="107000"/>
                        </a:lnSpc>
                        <a:spcAft>
                          <a:spcPts val="800"/>
                        </a:spcAft>
                      </a:pPr>
                      <a:r>
                        <a:rPr lang="es-ES" sz="1200">
                          <a:effectLst/>
                        </a:rPr>
                        <a:t>13</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bh-MBT</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Cultivos anuales (hortalizas)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Taungya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Papa y coliflor</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1</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Pinus pseudostrobus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Madera, postes y leña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2</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13515255"/>
                  </a:ext>
                </a:extLst>
              </a:tr>
            </a:tbl>
          </a:graphicData>
        </a:graphic>
      </p:graphicFrame>
      <p:graphicFrame>
        <p:nvGraphicFramePr>
          <p:cNvPr id="6" name="Gráfico 5">
            <a:extLst>
              <a:ext uri="{FF2B5EF4-FFF2-40B4-BE49-F238E27FC236}">
                <a16:creationId xmlns:a16="http://schemas.microsoft.com/office/drawing/2014/main" id="{8414B2F8-F0F0-4C96-905E-48C5ED01B116}"/>
              </a:ext>
              <a:ext uri="{147F2762-F138-4A5C-976F-8EAC2B608ADB}">
                <a16:predDERef xmlns:a16="http://schemas.microsoft.com/office/drawing/2014/main" pred="{5A5FD994-E542-4B81-B4E0-B47A56253F0B}"/>
              </a:ext>
            </a:extLst>
          </p:cNvPr>
          <p:cNvGraphicFramePr/>
          <p:nvPr>
            <p:extLst>
              <p:ext uri="{D42A27DB-BD31-4B8C-83A1-F6EECF244321}">
                <p14:modId xmlns:p14="http://schemas.microsoft.com/office/powerpoint/2010/main" val="662144290"/>
              </p:ext>
            </p:extLst>
          </p:nvPr>
        </p:nvGraphicFramePr>
        <p:xfrm>
          <a:off x="634707" y="3094351"/>
          <a:ext cx="4870450" cy="2790825"/>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Conector recto 6">
            <a:extLst>
              <a:ext uri="{FF2B5EF4-FFF2-40B4-BE49-F238E27FC236}">
                <a16:creationId xmlns:a16="http://schemas.microsoft.com/office/drawing/2014/main" id="{616521F8-A123-6734-5E33-C3C005377565}"/>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graphicFrame>
        <p:nvGraphicFramePr>
          <p:cNvPr id="8" name="Gráfico 7">
            <a:extLst>
              <a:ext uri="{FF2B5EF4-FFF2-40B4-BE49-F238E27FC236}">
                <a16:creationId xmlns:a16="http://schemas.microsoft.com/office/drawing/2014/main" id="{5651F688-1231-428F-6010-A0EAE27DCE83}"/>
              </a:ext>
            </a:extLst>
          </p:cNvPr>
          <p:cNvGraphicFramePr/>
          <p:nvPr>
            <p:extLst>
              <p:ext uri="{D42A27DB-BD31-4B8C-83A1-F6EECF244321}">
                <p14:modId xmlns:p14="http://schemas.microsoft.com/office/powerpoint/2010/main" val="1505264453"/>
              </p:ext>
            </p:extLst>
          </p:nvPr>
        </p:nvGraphicFramePr>
        <p:xfrm>
          <a:off x="6427103" y="2959100"/>
          <a:ext cx="4962525" cy="3111500"/>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8">
            <a:extLst>
              <a:ext uri="{FF2B5EF4-FFF2-40B4-BE49-F238E27FC236}">
                <a16:creationId xmlns:a16="http://schemas.microsoft.com/office/drawing/2014/main" id="{CE5A11A0-0F48-DDAF-DA10-E04F02736592}"/>
              </a:ext>
            </a:extLst>
          </p:cNvPr>
          <p:cNvSpPr txBox="1"/>
          <p:nvPr/>
        </p:nvSpPr>
        <p:spPr>
          <a:xfrm>
            <a:off x="7675099" y="6030907"/>
            <a:ext cx="6175716" cy="369332"/>
          </a:xfrm>
          <a:prstGeom prst="rect">
            <a:avLst/>
          </a:prstGeom>
          <a:noFill/>
        </p:spPr>
        <p:txBody>
          <a:bodyPr wrap="square">
            <a:spAutoFit/>
          </a:bodyPr>
          <a:lstStyle/>
          <a:p>
            <a:r>
              <a:rPr lang="es-CR" sz="1800" dirty="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spTree>
    <p:extLst>
      <p:ext uri="{BB962C8B-B14F-4D97-AF65-F5344CB8AC3E}">
        <p14:creationId xmlns:p14="http://schemas.microsoft.com/office/powerpoint/2010/main" val="13771546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179D5-9E85-59D2-41FB-8D1D53B1874B}"/>
              </a:ext>
            </a:extLst>
          </p:cNvPr>
          <p:cNvSpPr>
            <a:spLocks noGrp="1"/>
          </p:cNvSpPr>
          <p:nvPr>
            <p:ph type="title"/>
          </p:nvPr>
        </p:nvSpPr>
        <p:spPr/>
        <p:txBody>
          <a:bodyPr/>
          <a:lstStyle/>
          <a:p>
            <a:endParaRPr lang="es-GT"/>
          </a:p>
        </p:txBody>
      </p:sp>
      <p:pic>
        <p:nvPicPr>
          <p:cNvPr id="5" name="Marcador de contenido 4">
            <a:extLst>
              <a:ext uri="{FF2B5EF4-FFF2-40B4-BE49-F238E27FC236}">
                <a16:creationId xmlns:a16="http://schemas.microsoft.com/office/drawing/2014/main" id="{638E7899-7EF8-766A-55ED-7D6BBCBCF9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6000" y="2801256"/>
            <a:ext cx="5608579" cy="3041877"/>
          </a:xfrm>
        </p:spPr>
      </p:pic>
      <p:sp>
        <p:nvSpPr>
          <p:cNvPr id="9" name="CuadroTexto 8">
            <a:extLst>
              <a:ext uri="{FF2B5EF4-FFF2-40B4-BE49-F238E27FC236}">
                <a16:creationId xmlns:a16="http://schemas.microsoft.com/office/drawing/2014/main" id="{1D6B6621-7A25-D30B-67E5-3EAC58AFACAC}"/>
              </a:ext>
            </a:extLst>
          </p:cNvPr>
          <p:cNvSpPr txBox="1"/>
          <p:nvPr/>
        </p:nvSpPr>
        <p:spPr>
          <a:xfrm>
            <a:off x="957943" y="2026550"/>
            <a:ext cx="6096000" cy="367216"/>
          </a:xfrm>
          <a:prstGeom prst="rect">
            <a:avLst/>
          </a:prstGeom>
          <a:noFill/>
        </p:spPr>
        <p:txBody>
          <a:bodyPr wrap="square">
            <a:spAutoFit/>
          </a:bodyPr>
          <a:lstStyle/>
          <a:p>
            <a:pPr>
              <a:lnSpc>
                <a:spcPct val="107000"/>
              </a:lnSpc>
              <a:spcAft>
                <a:spcPts val="600"/>
              </a:spcAft>
            </a:pPr>
            <a:r>
              <a:rPr lang="es-SV" sz="1800" b="1" dirty="0">
                <a:latin typeface="Arial" panose="020B0604020202020204" pitchFamily="34" charset="0"/>
              </a:rPr>
              <a:t>Cultivos anuales (hortalizas) – </a:t>
            </a:r>
            <a:r>
              <a:rPr lang="es-SV" sz="1800" b="1" dirty="0" err="1">
                <a:latin typeface="Arial" panose="020B0604020202020204" pitchFamily="34" charset="0"/>
              </a:rPr>
              <a:t>Taungya</a:t>
            </a:r>
            <a:endParaRPr lang="es-GT" sz="1800" b="1" dirty="0">
              <a:latin typeface="Arial" panose="020B0604020202020204" pitchFamily="34" charset="0"/>
            </a:endParaRPr>
          </a:p>
        </p:txBody>
      </p:sp>
    </p:spTree>
    <p:extLst>
      <p:ext uri="{BB962C8B-B14F-4D97-AF65-F5344CB8AC3E}">
        <p14:creationId xmlns:p14="http://schemas.microsoft.com/office/powerpoint/2010/main" val="37691417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5E0CC3C-548B-5EB5-D3A0-C3C28A3E58B8}"/>
              </a:ext>
            </a:extLst>
          </p:cNvPr>
          <p:cNvSpPr>
            <a:spLocks noGrp="1"/>
          </p:cNvSpPr>
          <p:nvPr>
            <p:ph idx="1"/>
          </p:nvPr>
        </p:nvSpPr>
        <p:spPr>
          <a:xfrm>
            <a:off x="247357" y="1253331"/>
            <a:ext cx="10515600" cy="4351338"/>
          </a:xfrm>
        </p:spPr>
        <p:txBody>
          <a:bodyPr/>
          <a:lstStyle/>
          <a:p>
            <a:pPr>
              <a:lnSpc>
                <a:spcPct val="107000"/>
              </a:lnSpc>
              <a:spcAft>
                <a:spcPts val="600"/>
              </a:spcAft>
            </a:pPr>
            <a:r>
              <a:rPr lang="es-SV" sz="1800" b="1" dirty="0">
                <a:latin typeface="Arial" panose="020B0604020202020204" pitchFamily="34" charset="0"/>
              </a:rPr>
              <a:t>Cultivos anuales (hortalizas) con árboles en contorno</a:t>
            </a:r>
            <a:endParaRPr lang="es-GT" sz="1800" b="1" dirty="0">
              <a:latin typeface="Arial" panose="020B0604020202020204" pitchFamily="34" charset="0"/>
            </a:endParaRPr>
          </a:p>
          <a:p>
            <a:endParaRPr lang="es-GT" dirty="0"/>
          </a:p>
        </p:txBody>
      </p:sp>
      <p:sp>
        <p:nvSpPr>
          <p:cNvPr id="4" name="CuadroTexto 3">
            <a:extLst>
              <a:ext uri="{FF2B5EF4-FFF2-40B4-BE49-F238E27FC236}">
                <a16:creationId xmlns:a16="http://schemas.microsoft.com/office/drawing/2014/main" id="{05812DF4-02F8-A230-BC9F-C638DB501330}"/>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Acceso de la mujer a los recursos agroforestales y su Caracterización</a:t>
            </a:r>
            <a:endParaRPr lang="es-GT" sz="3200" b="1" dirty="0"/>
          </a:p>
        </p:txBody>
      </p:sp>
      <p:graphicFrame>
        <p:nvGraphicFramePr>
          <p:cNvPr id="5" name="Gráfico 4">
            <a:extLst>
              <a:ext uri="{FF2B5EF4-FFF2-40B4-BE49-F238E27FC236}">
                <a16:creationId xmlns:a16="http://schemas.microsoft.com/office/drawing/2014/main" id="{D3B97EBA-8163-42AA-9CA7-3C148FD04B0E}"/>
              </a:ext>
              <a:ext uri="{147F2762-F138-4A5C-976F-8EAC2B608ADB}">
                <a16:predDERef xmlns:a16="http://schemas.microsoft.com/office/drawing/2014/main" pred="{AE3D4D92-CE1F-4C7B-9EE9-F3D4408FAE1E}"/>
              </a:ext>
            </a:extLst>
          </p:cNvPr>
          <p:cNvGraphicFramePr/>
          <p:nvPr/>
        </p:nvGraphicFramePr>
        <p:xfrm>
          <a:off x="1810629" y="3429000"/>
          <a:ext cx="4800600" cy="2641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Tabla 1">
            <a:extLst>
              <a:ext uri="{FF2B5EF4-FFF2-40B4-BE49-F238E27FC236}">
                <a16:creationId xmlns:a16="http://schemas.microsoft.com/office/drawing/2014/main" id="{78508EE7-BFC4-F9D4-79DA-18FF6DB80072}"/>
              </a:ext>
            </a:extLst>
          </p:cNvPr>
          <p:cNvGraphicFramePr>
            <a:graphicFrameLocks noGrp="1"/>
          </p:cNvGraphicFramePr>
          <p:nvPr>
            <p:extLst>
              <p:ext uri="{D42A27DB-BD31-4B8C-83A1-F6EECF244321}">
                <p14:modId xmlns:p14="http://schemas.microsoft.com/office/powerpoint/2010/main" val="4141885507"/>
              </p:ext>
            </p:extLst>
          </p:nvPr>
        </p:nvGraphicFramePr>
        <p:xfrm>
          <a:off x="247357" y="1711016"/>
          <a:ext cx="11499167" cy="1072690"/>
        </p:xfrm>
        <a:graphic>
          <a:graphicData uri="http://schemas.openxmlformats.org/drawingml/2006/table">
            <a:tbl>
              <a:tblPr firstRow="1" firstCol="1">
                <a:tableStyleId>{2A488322-F2BA-4B5B-9748-0D474271808F}</a:tableStyleId>
              </a:tblPr>
              <a:tblGrid>
                <a:gridCol w="485028">
                  <a:extLst>
                    <a:ext uri="{9D8B030D-6E8A-4147-A177-3AD203B41FA5}">
                      <a16:colId xmlns:a16="http://schemas.microsoft.com/office/drawing/2014/main" val="1695797908"/>
                    </a:ext>
                  </a:extLst>
                </a:gridCol>
                <a:gridCol w="971198">
                  <a:extLst>
                    <a:ext uri="{9D8B030D-6E8A-4147-A177-3AD203B41FA5}">
                      <a16:colId xmlns:a16="http://schemas.microsoft.com/office/drawing/2014/main" val="3508554500"/>
                    </a:ext>
                  </a:extLst>
                </a:gridCol>
                <a:gridCol w="1301018">
                  <a:extLst>
                    <a:ext uri="{9D8B030D-6E8A-4147-A177-3AD203B41FA5}">
                      <a16:colId xmlns:a16="http://schemas.microsoft.com/office/drawing/2014/main" val="3720171370"/>
                    </a:ext>
                  </a:extLst>
                </a:gridCol>
                <a:gridCol w="1301018">
                  <a:extLst>
                    <a:ext uri="{9D8B030D-6E8A-4147-A177-3AD203B41FA5}">
                      <a16:colId xmlns:a16="http://schemas.microsoft.com/office/drawing/2014/main" val="2065790706"/>
                    </a:ext>
                  </a:extLst>
                </a:gridCol>
                <a:gridCol w="1132113">
                  <a:extLst>
                    <a:ext uri="{9D8B030D-6E8A-4147-A177-3AD203B41FA5}">
                      <a16:colId xmlns:a16="http://schemas.microsoft.com/office/drawing/2014/main" val="740165721"/>
                    </a:ext>
                  </a:extLst>
                </a:gridCol>
                <a:gridCol w="970057">
                  <a:extLst>
                    <a:ext uri="{9D8B030D-6E8A-4147-A177-3AD203B41FA5}">
                      <a16:colId xmlns:a16="http://schemas.microsoft.com/office/drawing/2014/main" val="173865281"/>
                    </a:ext>
                  </a:extLst>
                </a:gridCol>
                <a:gridCol w="971198">
                  <a:extLst>
                    <a:ext uri="{9D8B030D-6E8A-4147-A177-3AD203B41FA5}">
                      <a16:colId xmlns:a16="http://schemas.microsoft.com/office/drawing/2014/main" val="3603204636"/>
                    </a:ext>
                  </a:extLst>
                </a:gridCol>
                <a:gridCol w="1132113">
                  <a:extLst>
                    <a:ext uri="{9D8B030D-6E8A-4147-A177-3AD203B41FA5}">
                      <a16:colId xmlns:a16="http://schemas.microsoft.com/office/drawing/2014/main" val="1204142755"/>
                    </a:ext>
                  </a:extLst>
                </a:gridCol>
                <a:gridCol w="971198">
                  <a:extLst>
                    <a:ext uri="{9D8B030D-6E8A-4147-A177-3AD203B41FA5}">
                      <a16:colId xmlns:a16="http://schemas.microsoft.com/office/drawing/2014/main" val="1137054942"/>
                    </a:ext>
                  </a:extLst>
                </a:gridCol>
                <a:gridCol w="1132113">
                  <a:extLst>
                    <a:ext uri="{9D8B030D-6E8A-4147-A177-3AD203B41FA5}">
                      <a16:colId xmlns:a16="http://schemas.microsoft.com/office/drawing/2014/main" val="1508803437"/>
                    </a:ext>
                  </a:extLst>
                </a:gridCol>
                <a:gridCol w="1132113">
                  <a:extLst>
                    <a:ext uri="{9D8B030D-6E8A-4147-A177-3AD203B41FA5}">
                      <a16:colId xmlns:a16="http://schemas.microsoft.com/office/drawing/2014/main" val="1121956878"/>
                    </a:ext>
                  </a:extLst>
                </a:gridCol>
              </a:tblGrid>
              <a:tr h="613937">
                <a:tc>
                  <a:txBody>
                    <a:bodyPr/>
                    <a:lstStyle/>
                    <a:p>
                      <a:pPr algn="ctr">
                        <a:lnSpc>
                          <a:spcPct val="107000"/>
                        </a:lnSpc>
                        <a:spcAft>
                          <a:spcPts val="800"/>
                        </a:spcAft>
                      </a:pPr>
                      <a:r>
                        <a:rPr lang="es-ES" sz="1200">
                          <a:effectLst/>
                        </a:rPr>
                        <a:t>ID</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Zona de vida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Sistema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Arreglo agroforestal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agrícola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recursos agrícolas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Especie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Uso del producto forestal</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Principales productos forestales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Acceso a los beneficios de los SAF</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6835614"/>
                  </a:ext>
                </a:extLst>
              </a:tr>
              <a:tr h="458753">
                <a:tc>
                  <a:txBody>
                    <a:bodyPr/>
                    <a:lstStyle/>
                    <a:p>
                      <a:pPr algn="ctr">
                        <a:lnSpc>
                          <a:spcPct val="107000"/>
                        </a:lnSpc>
                        <a:spcAft>
                          <a:spcPts val="800"/>
                        </a:spcAft>
                      </a:pPr>
                      <a:r>
                        <a:rPr lang="es-ES" sz="1200">
                          <a:effectLst/>
                        </a:rPr>
                        <a:t>14</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bh-MBT</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Cultivos anuales (hortalizas)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Árboles en contorno</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Hortalizas diversas</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1</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Alnus acuminata</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Comercialización</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a:effectLst/>
                        </a:rPr>
                        <a:t> Leña, mulche </a:t>
                      </a:r>
                      <a:endParaRPr lang="es-GT"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S" sz="1200" dirty="0">
                          <a:effectLst/>
                        </a:rPr>
                        <a:t>2</a:t>
                      </a:r>
                      <a:endParaRPr lang="es-G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6785577"/>
                  </a:ext>
                </a:extLst>
              </a:tr>
            </a:tbl>
          </a:graphicData>
        </a:graphic>
      </p:graphicFrame>
      <p:graphicFrame>
        <p:nvGraphicFramePr>
          <p:cNvPr id="6" name="Gráfico 5">
            <a:extLst>
              <a:ext uri="{FF2B5EF4-FFF2-40B4-BE49-F238E27FC236}">
                <a16:creationId xmlns:a16="http://schemas.microsoft.com/office/drawing/2014/main" id="{8CD57AEC-BFFD-4E8A-9D89-CB8F60475F55}"/>
              </a:ext>
              <a:ext uri="{147F2762-F138-4A5C-976F-8EAC2B608ADB}">
                <a16:predDERef xmlns:a16="http://schemas.microsoft.com/office/drawing/2014/main" pred="{8414B2F8-F0F0-4C96-905E-48C5ED01B116}"/>
              </a:ext>
            </a:extLst>
          </p:cNvPr>
          <p:cNvGraphicFramePr/>
          <p:nvPr>
            <p:extLst>
              <p:ext uri="{D42A27DB-BD31-4B8C-83A1-F6EECF244321}">
                <p14:modId xmlns:p14="http://schemas.microsoft.com/office/powerpoint/2010/main" val="134240766"/>
              </p:ext>
            </p:extLst>
          </p:nvPr>
        </p:nvGraphicFramePr>
        <p:xfrm>
          <a:off x="655467" y="3046809"/>
          <a:ext cx="5619750" cy="2790825"/>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Conector recto 6">
            <a:extLst>
              <a:ext uri="{FF2B5EF4-FFF2-40B4-BE49-F238E27FC236}">
                <a16:creationId xmlns:a16="http://schemas.microsoft.com/office/drawing/2014/main" id="{F9962716-32BF-2B83-F645-323E0E60456F}"/>
              </a:ext>
            </a:extLst>
          </p:cNvPr>
          <p:cNvCxnSpPr/>
          <p:nvPr/>
        </p:nvCxnSpPr>
        <p:spPr>
          <a:xfrm>
            <a:off x="6168683" y="3249637"/>
            <a:ext cx="0" cy="2965936"/>
          </a:xfrm>
          <a:prstGeom prst="line">
            <a:avLst/>
          </a:prstGeom>
          <a:ln w="57150"/>
        </p:spPr>
        <p:style>
          <a:lnRef idx="3">
            <a:schemeClr val="accent1"/>
          </a:lnRef>
          <a:fillRef idx="0">
            <a:schemeClr val="accent1"/>
          </a:fillRef>
          <a:effectRef idx="2">
            <a:schemeClr val="accent1"/>
          </a:effectRef>
          <a:fontRef idx="minor">
            <a:schemeClr val="tx1"/>
          </a:fontRef>
        </p:style>
      </p:cxnSp>
      <p:graphicFrame>
        <p:nvGraphicFramePr>
          <p:cNvPr id="8" name="Gráfico 7">
            <a:extLst>
              <a:ext uri="{FF2B5EF4-FFF2-40B4-BE49-F238E27FC236}">
                <a16:creationId xmlns:a16="http://schemas.microsoft.com/office/drawing/2014/main" id="{97DE3AC1-C2A3-5478-7855-F19AC3F73E4E}"/>
              </a:ext>
            </a:extLst>
          </p:cNvPr>
          <p:cNvGraphicFramePr/>
          <p:nvPr>
            <p:extLst>
              <p:ext uri="{D42A27DB-BD31-4B8C-83A1-F6EECF244321}">
                <p14:modId xmlns:p14="http://schemas.microsoft.com/office/powerpoint/2010/main" val="3835658149"/>
              </p:ext>
            </p:extLst>
          </p:nvPr>
        </p:nvGraphicFramePr>
        <p:xfrm>
          <a:off x="6554958" y="3073458"/>
          <a:ext cx="4981575" cy="3041650"/>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8">
            <a:extLst>
              <a:ext uri="{FF2B5EF4-FFF2-40B4-BE49-F238E27FC236}">
                <a16:creationId xmlns:a16="http://schemas.microsoft.com/office/drawing/2014/main" id="{569DD74C-C488-9FBA-20FD-9E9561C5F88D}"/>
              </a:ext>
            </a:extLst>
          </p:cNvPr>
          <p:cNvSpPr txBox="1"/>
          <p:nvPr/>
        </p:nvSpPr>
        <p:spPr>
          <a:xfrm>
            <a:off x="7675099" y="6030907"/>
            <a:ext cx="6175716" cy="369332"/>
          </a:xfrm>
          <a:prstGeom prst="rect">
            <a:avLst/>
          </a:prstGeom>
          <a:noFill/>
        </p:spPr>
        <p:txBody>
          <a:bodyPr wrap="square">
            <a:spAutoFit/>
          </a:bodyPr>
          <a:lstStyle/>
          <a:p>
            <a:r>
              <a:rPr lang="es-CR" sz="1800" dirty="0">
                <a:effectLst/>
                <a:latin typeface="Calibri" panose="020F0502020204030204" pitchFamily="34" charset="0"/>
                <a:ea typeface="Calibri" panose="020F0502020204030204" pitchFamily="34" charset="0"/>
                <a:cs typeface="Times New Roman" panose="02020603050405020304" pitchFamily="18" charset="0"/>
              </a:rPr>
              <a:t>Caracterización de la eficiencia</a:t>
            </a:r>
            <a:endParaRPr lang="es-GT" dirty="0"/>
          </a:p>
        </p:txBody>
      </p:sp>
    </p:spTree>
    <p:extLst>
      <p:ext uri="{BB962C8B-B14F-4D97-AF65-F5344CB8AC3E}">
        <p14:creationId xmlns:p14="http://schemas.microsoft.com/office/powerpoint/2010/main" val="1577756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47FFDE-406A-96AC-710C-7EF3CA0982A1}"/>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E4AF9C34-6F0A-9150-CB90-0310475E6E91}"/>
              </a:ext>
            </a:extLst>
          </p:cNvPr>
          <p:cNvSpPr>
            <a:spLocks noGrp="1"/>
          </p:cNvSpPr>
          <p:nvPr>
            <p:ph idx="1"/>
          </p:nvPr>
        </p:nvSpPr>
        <p:spPr>
          <a:xfrm>
            <a:off x="838200" y="1825625"/>
            <a:ext cx="4816011" cy="4351338"/>
          </a:xfrm>
        </p:spPr>
        <p:txBody>
          <a:bodyPr/>
          <a:lstStyle/>
          <a:p>
            <a:r>
              <a:rPr lang="es-SV" sz="2800" b="1" dirty="0">
                <a:latin typeface="Arial" panose="020B0604020202020204" pitchFamily="34" charset="0"/>
              </a:rPr>
              <a:t>Cultivos anuales (hortalizas) con árboles en contorno</a:t>
            </a:r>
            <a:endParaRPr lang="es-GT" sz="2800" b="1" dirty="0">
              <a:latin typeface="Arial" panose="020B0604020202020204" pitchFamily="34" charset="0"/>
            </a:endParaRPr>
          </a:p>
          <a:p>
            <a:endParaRPr lang="es-GT" dirty="0"/>
          </a:p>
        </p:txBody>
      </p:sp>
      <p:pic>
        <p:nvPicPr>
          <p:cNvPr id="4" name="Imagen 3">
            <a:extLst>
              <a:ext uri="{FF2B5EF4-FFF2-40B4-BE49-F238E27FC236}">
                <a16:creationId xmlns:a16="http://schemas.microsoft.com/office/drawing/2014/main" id="{3F2288C2-2CD6-E334-DBA4-577747C43DE6}"/>
              </a:ext>
            </a:extLst>
          </p:cNvPr>
          <p:cNvPicPr>
            <a:picLocks noChangeAspect="1"/>
          </p:cNvPicPr>
          <p:nvPr/>
        </p:nvPicPr>
        <p:blipFill rotWithShape="1">
          <a:blip r:embed="rId2"/>
          <a:srcRect r="50000"/>
          <a:stretch/>
        </p:blipFill>
        <p:spPr>
          <a:xfrm>
            <a:off x="6867989" y="-529387"/>
            <a:ext cx="4816011" cy="6858000"/>
          </a:xfrm>
          <a:prstGeom prst="rect">
            <a:avLst/>
          </a:prstGeom>
        </p:spPr>
      </p:pic>
    </p:spTree>
    <p:extLst>
      <p:ext uri="{BB962C8B-B14F-4D97-AF65-F5344CB8AC3E}">
        <p14:creationId xmlns:p14="http://schemas.microsoft.com/office/powerpoint/2010/main" val="1825283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20B3E9-BD35-98A0-6C12-5C64FBC6C7B1}"/>
              </a:ext>
            </a:extLst>
          </p:cNvPr>
          <p:cNvSpPr>
            <a:spLocks noGrp="1"/>
          </p:cNvSpPr>
          <p:nvPr>
            <p:ph type="title"/>
          </p:nvPr>
        </p:nvSpPr>
        <p:spPr/>
        <p:txBody>
          <a:bodyPr/>
          <a:lstStyle/>
          <a:p>
            <a:r>
              <a:rPr lang="es-ES" sz="4400" b="1" dirty="0"/>
              <a:t>Retos y limitaciones de </a:t>
            </a:r>
            <a:r>
              <a:rPr lang="es-ES" b="1" dirty="0"/>
              <a:t>los sistemas agroforestales </a:t>
            </a:r>
            <a:r>
              <a:rPr lang="es-ES" sz="4400" b="1" dirty="0"/>
              <a:t>del altiplano guatemalteco</a:t>
            </a:r>
            <a:endParaRPr lang="es-GT" dirty="0"/>
          </a:p>
        </p:txBody>
      </p:sp>
      <p:sp>
        <p:nvSpPr>
          <p:cNvPr id="3" name="Marcador de contenido 2">
            <a:extLst>
              <a:ext uri="{FF2B5EF4-FFF2-40B4-BE49-F238E27FC236}">
                <a16:creationId xmlns:a16="http://schemas.microsoft.com/office/drawing/2014/main" id="{42DB0FE6-F968-1B7D-68C4-DC7076DE96C1}"/>
              </a:ext>
            </a:extLst>
          </p:cNvPr>
          <p:cNvSpPr>
            <a:spLocks noGrp="1"/>
          </p:cNvSpPr>
          <p:nvPr>
            <p:ph idx="1"/>
          </p:nvPr>
        </p:nvSpPr>
        <p:spPr/>
        <p:txBody>
          <a:bodyPr/>
          <a:lstStyle/>
          <a:p>
            <a:pPr>
              <a:lnSpc>
                <a:spcPct val="200000"/>
              </a:lnSpc>
            </a:pPr>
            <a:r>
              <a:rPr lang="es-ES" sz="1800" b="1" dirty="0">
                <a:solidFill>
                  <a:srgbClr val="2E74B5"/>
                </a:solidFill>
                <a:effectLst/>
                <a:latin typeface="Arial" panose="020B0604020202020204" pitchFamily="34" charset="0"/>
                <a:ea typeface="Times New Roman" panose="02020603050405020304" pitchFamily="18" charset="0"/>
                <a:cs typeface="Times New Roman" panose="02020603050405020304" pitchFamily="18" charset="0"/>
              </a:rPr>
              <a:t>Falta de crédito y seguros agrícolas.</a:t>
            </a:r>
          </a:p>
          <a:p>
            <a:pPr>
              <a:lnSpc>
                <a:spcPct val="200000"/>
              </a:lnSpc>
            </a:pPr>
            <a:r>
              <a:rPr lang="es-ES" sz="1800" b="1" dirty="0">
                <a:solidFill>
                  <a:srgbClr val="2E74B5"/>
                </a:solidFill>
                <a:effectLst/>
                <a:latin typeface="Arial" panose="020B0604020202020204" pitchFamily="34" charset="0"/>
                <a:ea typeface="Times New Roman" panose="02020603050405020304" pitchFamily="18" charset="0"/>
                <a:cs typeface="Times New Roman" panose="02020603050405020304" pitchFamily="18" charset="0"/>
              </a:rPr>
              <a:t>Extensión agrícola.</a:t>
            </a:r>
          </a:p>
          <a:p>
            <a:pPr>
              <a:lnSpc>
                <a:spcPct val="200000"/>
              </a:lnSpc>
            </a:pPr>
            <a:r>
              <a:rPr lang="es-ES" sz="1800" b="1" dirty="0">
                <a:solidFill>
                  <a:srgbClr val="2E74B5"/>
                </a:solidFill>
                <a:effectLst/>
                <a:latin typeface="Arial" panose="020B0604020202020204" pitchFamily="34" charset="0"/>
                <a:ea typeface="Times New Roman" panose="02020603050405020304" pitchFamily="18" charset="0"/>
                <a:cs typeface="Times New Roman" panose="02020603050405020304" pitchFamily="18" charset="0"/>
              </a:rPr>
              <a:t>Falta de acceso a mercados de valor.</a:t>
            </a:r>
          </a:p>
          <a:p>
            <a:pPr>
              <a:lnSpc>
                <a:spcPct val="200000"/>
              </a:lnSpc>
            </a:pPr>
            <a:r>
              <a:rPr lang="es-ES" sz="1800" b="1" dirty="0">
                <a:solidFill>
                  <a:srgbClr val="2E74B5"/>
                </a:solidFill>
                <a:effectLst/>
                <a:latin typeface="Arial" panose="020B0604020202020204" pitchFamily="34" charset="0"/>
                <a:ea typeface="Times New Roman" panose="02020603050405020304" pitchFamily="18" charset="0"/>
                <a:cs typeface="Times New Roman" panose="02020603050405020304" pitchFamily="18" charset="0"/>
              </a:rPr>
              <a:t>Susceptibilidad a plagas</a:t>
            </a:r>
            <a:r>
              <a:rPr lang="es-ES" sz="1800" b="1" dirty="0">
                <a:solidFill>
                  <a:srgbClr val="2E74B5"/>
                </a:solidFill>
                <a:latin typeface="Arial" panose="020B0604020202020204" pitchFamily="34" charset="0"/>
                <a:ea typeface="Times New Roman" panose="02020603050405020304" pitchFamily="18" charset="0"/>
                <a:cs typeface="Times New Roman" panose="02020603050405020304" pitchFamily="18" charset="0"/>
              </a:rPr>
              <a:t> y</a:t>
            </a:r>
            <a:r>
              <a:rPr lang="es-ES" sz="1800" b="1" dirty="0">
                <a:solidFill>
                  <a:srgbClr val="2E74B5"/>
                </a:solidFill>
                <a:effectLst/>
                <a:latin typeface="Arial" panose="020B0604020202020204" pitchFamily="34" charset="0"/>
                <a:ea typeface="Times New Roman" panose="02020603050405020304" pitchFamily="18" charset="0"/>
                <a:cs typeface="Times New Roman" panose="02020603050405020304" pitchFamily="18" charset="0"/>
              </a:rPr>
              <a:t> enfermedades.</a:t>
            </a:r>
          </a:p>
          <a:p>
            <a:pPr>
              <a:lnSpc>
                <a:spcPct val="200000"/>
              </a:lnSpc>
            </a:pPr>
            <a:r>
              <a:rPr lang="es-ES" sz="1800" b="1" dirty="0">
                <a:solidFill>
                  <a:srgbClr val="2E74B5"/>
                </a:solidFill>
                <a:effectLst/>
                <a:latin typeface="Arial" panose="020B0604020202020204" pitchFamily="34" charset="0"/>
                <a:ea typeface="Times New Roman" panose="02020603050405020304" pitchFamily="18" charset="0"/>
                <a:cs typeface="Times New Roman" panose="02020603050405020304" pitchFamily="18" charset="0"/>
              </a:rPr>
              <a:t>Falta de adaptación a la vulnerabilidad climática</a:t>
            </a:r>
          </a:p>
          <a:p>
            <a:endParaRPr lang="es-GT" dirty="0"/>
          </a:p>
        </p:txBody>
      </p:sp>
    </p:spTree>
    <p:extLst>
      <p:ext uri="{BB962C8B-B14F-4D97-AF65-F5344CB8AC3E}">
        <p14:creationId xmlns:p14="http://schemas.microsoft.com/office/powerpoint/2010/main" val="1424942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37137E-1555-2D91-8C80-8739D1C6BDCC}"/>
              </a:ext>
            </a:extLst>
          </p:cNvPr>
          <p:cNvSpPr>
            <a:spLocks noGrp="1"/>
          </p:cNvSpPr>
          <p:nvPr>
            <p:ph type="title"/>
          </p:nvPr>
        </p:nvSpPr>
        <p:spPr/>
        <p:txBody>
          <a:bodyPr/>
          <a:lstStyle/>
          <a:p>
            <a:endParaRPr lang="es-GT"/>
          </a:p>
        </p:txBody>
      </p:sp>
      <p:sp>
        <p:nvSpPr>
          <p:cNvPr id="3" name="Marcador de contenido 2">
            <a:extLst>
              <a:ext uri="{FF2B5EF4-FFF2-40B4-BE49-F238E27FC236}">
                <a16:creationId xmlns:a16="http://schemas.microsoft.com/office/drawing/2014/main" id="{86FD7EC4-6E4E-81AA-9B63-1F9C1C438D4D}"/>
              </a:ext>
            </a:extLst>
          </p:cNvPr>
          <p:cNvSpPr>
            <a:spLocks noGrp="1"/>
          </p:cNvSpPr>
          <p:nvPr>
            <p:ph idx="1"/>
          </p:nvPr>
        </p:nvSpPr>
        <p:spPr/>
        <p:txBody>
          <a:bodyPr/>
          <a:lstStyle/>
          <a:p>
            <a:endParaRPr lang="es-GT"/>
          </a:p>
        </p:txBody>
      </p:sp>
      <p:pic>
        <p:nvPicPr>
          <p:cNvPr id="30722" name="Picture 2">
            <a:extLst>
              <a:ext uri="{FF2B5EF4-FFF2-40B4-BE49-F238E27FC236}">
                <a16:creationId xmlns:a16="http://schemas.microsoft.com/office/drawing/2014/main" id="{0AF5F7C8-1DAF-E373-B5F7-8783AE65D5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40" y="576775"/>
            <a:ext cx="11212038" cy="58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69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0" y="133103"/>
            <a:ext cx="12192000" cy="584775"/>
          </a:xfrm>
          <a:prstGeom prst="rect">
            <a:avLst/>
          </a:prstGeom>
          <a:solidFill>
            <a:schemeClr val="accent5">
              <a:lumMod val="20000"/>
              <a:lumOff val="80000"/>
            </a:schemeClr>
          </a:solidFill>
        </p:spPr>
        <p:txBody>
          <a:bodyPr wrap="square" rtlCol="0">
            <a:spAutoFit/>
          </a:bodyPr>
          <a:lstStyle/>
          <a:p>
            <a:r>
              <a:rPr lang="es-ES" sz="3200" b="1" dirty="0"/>
              <a:t>Realidad social del Altiplano Central y Occidental de Guatemala</a:t>
            </a:r>
            <a:endParaRPr lang="es-GT" sz="3200" b="1" dirty="0"/>
          </a:p>
        </p:txBody>
      </p:sp>
      <p:sp>
        <p:nvSpPr>
          <p:cNvPr id="9" name="CuadroTexto 8"/>
          <p:cNvSpPr txBox="1"/>
          <p:nvPr/>
        </p:nvSpPr>
        <p:spPr>
          <a:xfrm>
            <a:off x="496695" y="2228903"/>
            <a:ext cx="3917313" cy="646331"/>
          </a:xfrm>
          <a:prstGeom prst="rect">
            <a:avLst/>
          </a:prstGeom>
          <a:noFill/>
        </p:spPr>
        <p:txBody>
          <a:bodyPr wrap="square" rtlCol="0">
            <a:spAutoFit/>
          </a:bodyPr>
          <a:lstStyle/>
          <a:p>
            <a:r>
              <a:rPr lang="es-SV" dirty="0">
                <a:latin typeface="Arial" panose="020B0604020202020204" pitchFamily="34" charset="0"/>
                <a:ea typeface="Calibri" panose="020F0502020204030204" pitchFamily="34" charset="0"/>
              </a:rPr>
              <a:t>P</a:t>
            </a:r>
            <a:r>
              <a:rPr lang="es-SV" sz="1800" dirty="0">
                <a:effectLst/>
                <a:latin typeface="Arial" panose="020B0604020202020204" pitchFamily="34" charset="0"/>
                <a:ea typeface="Calibri" panose="020F0502020204030204" pitchFamily="34" charset="0"/>
              </a:rPr>
              <a:t>revalece </a:t>
            </a:r>
            <a:r>
              <a:rPr lang="es-ES" sz="1800" dirty="0">
                <a:effectLst/>
                <a:latin typeface="Arial" panose="020B0604020202020204" pitchFamily="34" charset="0"/>
                <a:ea typeface="Calibri" panose="020F0502020204030204" pitchFamily="34" charset="0"/>
              </a:rPr>
              <a:t>el </a:t>
            </a:r>
            <a:r>
              <a:rPr lang="es-SV" sz="1800" dirty="0">
                <a:effectLst/>
                <a:latin typeface="Arial" panose="020B0604020202020204" pitchFamily="34" charset="0"/>
                <a:ea typeface="Calibri" panose="020F0502020204030204" pitchFamily="34" charset="0"/>
              </a:rPr>
              <a:t>minifundio y una alta taza demográfica</a:t>
            </a:r>
            <a:endParaRPr lang="es-GT" sz="1600" dirty="0">
              <a:latin typeface="+mj-lt"/>
            </a:endParaRPr>
          </a:p>
        </p:txBody>
      </p:sp>
      <p:sp>
        <p:nvSpPr>
          <p:cNvPr id="3" name="CuadroTexto 2">
            <a:extLst>
              <a:ext uri="{FF2B5EF4-FFF2-40B4-BE49-F238E27FC236}">
                <a16:creationId xmlns:a16="http://schemas.microsoft.com/office/drawing/2014/main" id="{F31A86A4-4942-D71A-278B-CFA590A2B357}"/>
              </a:ext>
            </a:extLst>
          </p:cNvPr>
          <p:cNvSpPr txBox="1"/>
          <p:nvPr/>
        </p:nvSpPr>
        <p:spPr>
          <a:xfrm>
            <a:off x="1326150" y="3798101"/>
            <a:ext cx="6175716" cy="369332"/>
          </a:xfrm>
          <a:prstGeom prst="rect">
            <a:avLst/>
          </a:prstGeom>
          <a:noFill/>
        </p:spPr>
        <p:txBody>
          <a:bodyPr wrap="square">
            <a:spAutoFit/>
          </a:bodyPr>
          <a:lstStyle/>
          <a:p>
            <a:r>
              <a:rPr lang="es-SV" dirty="0">
                <a:latin typeface="Arial" panose="020B0604020202020204" pitchFamily="34" charset="0"/>
                <a:ea typeface="Calibri" panose="020F0502020204030204" pitchFamily="34" charset="0"/>
              </a:rPr>
              <a:t>E</a:t>
            </a:r>
            <a:r>
              <a:rPr lang="es-SV" sz="1800" dirty="0">
                <a:effectLst/>
                <a:latin typeface="Arial" panose="020B0604020202020204" pitchFamily="34" charset="0"/>
                <a:ea typeface="Calibri" panose="020F0502020204030204" pitchFamily="34" charset="0"/>
              </a:rPr>
              <a:t>xtrema pobreza</a:t>
            </a:r>
            <a:endParaRPr lang="es-GT" dirty="0"/>
          </a:p>
        </p:txBody>
      </p:sp>
      <p:sp>
        <p:nvSpPr>
          <p:cNvPr id="5" name="CuadroTexto 4">
            <a:extLst>
              <a:ext uri="{FF2B5EF4-FFF2-40B4-BE49-F238E27FC236}">
                <a16:creationId xmlns:a16="http://schemas.microsoft.com/office/drawing/2014/main" id="{9CEA7E9A-1223-EEF8-F431-C1DD4F7DDD7D}"/>
              </a:ext>
            </a:extLst>
          </p:cNvPr>
          <p:cNvSpPr txBox="1"/>
          <p:nvPr/>
        </p:nvSpPr>
        <p:spPr>
          <a:xfrm>
            <a:off x="1821767" y="5032592"/>
            <a:ext cx="6175716" cy="646331"/>
          </a:xfrm>
          <a:prstGeom prst="rect">
            <a:avLst/>
          </a:prstGeom>
          <a:noFill/>
        </p:spPr>
        <p:txBody>
          <a:bodyPr wrap="square">
            <a:spAutoFit/>
          </a:bodyPr>
          <a:lstStyle/>
          <a:p>
            <a:r>
              <a:rPr lang="es-SV" dirty="0">
                <a:latin typeface="Arial" panose="020B0604020202020204" pitchFamily="34" charset="0"/>
                <a:ea typeface="Calibri" panose="020F0502020204030204" pitchFamily="34" charset="0"/>
              </a:rPr>
              <a:t>V</a:t>
            </a:r>
            <a:r>
              <a:rPr lang="es-SV" sz="1800" dirty="0">
                <a:effectLst/>
                <a:latin typeface="Arial" panose="020B0604020202020204" pitchFamily="34" charset="0"/>
                <a:ea typeface="Calibri" panose="020F0502020204030204" pitchFamily="34" charset="0"/>
              </a:rPr>
              <a:t>ulnerable a la variabilidad climática y </a:t>
            </a:r>
            <a:r>
              <a:rPr lang="es-ES" sz="1800" dirty="0">
                <a:effectLst/>
                <a:latin typeface="Arial" panose="020B0604020202020204" pitchFamily="34" charset="0"/>
                <a:ea typeface="Calibri" panose="020F0502020204030204" pitchFamily="34" charset="0"/>
              </a:rPr>
              <a:t>a una sobre explotación de la tierra</a:t>
            </a:r>
            <a:endParaRPr lang="es-GT" dirty="0"/>
          </a:p>
        </p:txBody>
      </p:sp>
    </p:spTree>
    <p:extLst>
      <p:ext uri="{BB962C8B-B14F-4D97-AF65-F5344CB8AC3E}">
        <p14:creationId xmlns:p14="http://schemas.microsoft.com/office/powerpoint/2010/main" val="2131504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5110BC6-AFE0-06F3-4897-CE1312A8D621}"/>
              </a:ext>
            </a:extLst>
          </p:cNvPr>
          <p:cNvSpPr txBox="1"/>
          <p:nvPr/>
        </p:nvSpPr>
        <p:spPr>
          <a:xfrm>
            <a:off x="0" y="51313"/>
            <a:ext cx="12192000" cy="584775"/>
          </a:xfrm>
          <a:prstGeom prst="rect">
            <a:avLst/>
          </a:prstGeom>
          <a:solidFill>
            <a:schemeClr val="accent5">
              <a:lumMod val="20000"/>
              <a:lumOff val="80000"/>
            </a:schemeClr>
          </a:solidFill>
        </p:spPr>
        <p:txBody>
          <a:bodyPr wrap="square" rtlCol="0">
            <a:spAutoFit/>
          </a:bodyPr>
          <a:lstStyle/>
          <a:p>
            <a:pPr algn="ctr"/>
            <a:r>
              <a:rPr lang="es-ES" sz="3200" b="1" dirty="0"/>
              <a:t>		Área del proyecto y Zonas de vida</a:t>
            </a:r>
            <a:endParaRPr lang="es-GT" sz="3200" b="1" dirty="0"/>
          </a:p>
        </p:txBody>
      </p:sp>
      <p:pic>
        <p:nvPicPr>
          <p:cNvPr id="5" name="Marcador de contenido 3">
            <a:extLst>
              <a:ext uri="{FF2B5EF4-FFF2-40B4-BE49-F238E27FC236}">
                <a16:creationId xmlns:a16="http://schemas.microsoft.com/office/drawing/2014/main" id="{C13FB75A-0EC7-8488-2E1A-421048536041}"/>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1884" t="14154" r="23529" b="1685"/>
          <a:stretch/>
        </p:blipFill>
        <p:spPr bwMode="auto">
          <a:xfrm>
            <a:off x="222152" y="1097280"/>
            <a:ext cx="6980506" cy="4951828"/>
          </a:xfrm>
          <a:prstGeom prst="rect">
            <a:avLst/>
          </a:prstGeom>
          <a:noFill/>
          <a:ln>
            <a:noFill/>
          </a:ln>
        </p:spPr>
      </p:pic>
      <p:graphicFrame>
        <p:nvGraphicFramePr>
          <p:cNvPr id="7" name="Tabla 6">
            <a:extLst>
              <a:ext uri="{FF2B5EF4-FFF2-40B4-BE49-F238E27FC236}">
                <a16:creationId xmlns:a16="http://schemas.microsoft.com/office/drawing/2014/main" id="{29659FF1-7DA9-235A-D985-D0239A0FE8BD}"/>
              </a:ext>
            </a:extLst>
          </p:cNvPr>
          <p:cNvGraphicFramePr>
            <a:graphicFrameLocks noGrp="1"/>
          </p:cNvGraphicFramePr>
          <p:nvPr>
            <p:extLst>
              <p:ext uri="{D42A27DB-BD31-4B8C-83A1-F6EECF244321}">
                <p14:modId xmlns:p14="http://schemas.microsoft.com/office/powerpoint/2010/main" val="3679667289"/>
              </p:ext>
            </p:extLst>
          </p:nvPr>
        </p:nvGraphicFramePr>
        <p:xfrm>
          <a:off x="7404576" y="636088"/>
          <a:ext cx="4565272" cy="3202758"/>
        </p:xfrm>
        <a:graphic>
          <a:graphicData uri="http://schemas.openxmlformats.org/drawingml/2006/table">
            <a:tbl>
              <a:tblPr firstRow="1" bandRow="1">
                <a:tableStyleId>{5C22544A-7EE6-4342-B048-85BDC9FD1C3A}</a:tableStyleId>
              </a:tblPr>
              <a:tblGrid>
                <a:gridCol w="689317">
                  <a:extLst>
                    <a:ext uri="{9D8B030D-6E8A-4147-A177-3AD203B41FA5}">
                      <a16:colId xmlns:a16="http://schemas.microsoft.com/office/drawing/2014/main" val="3926561528"/>
                    </a:ext>
                  </a:extLst>
                </a:gridCol>
                <a:gridCol w="2561604">
                  <a:extLst>
                    <a:ext uri="{9D8B030D-6E8A-4147-A177-3AD203B41FA5}">
                      <a16:colId xmlns:a16="http://schemas.microsoft.com/office/drawing/2014/main" val="2442820647"/>
                    </a:ext>
                  </a:extLst>
                </a:gridCol>
                <a:gridCol w="950807">
                  <a:extLst>
                    <a:ext uri="{9D8B030D-6E8A-4147-A177-3AD203B41FA5}">
                      <a16:colId xmlns:a16="http://schemas.microsoft.com/office/drawing/2014/main" val="954803598"/>
                    </a:ext>
                  </a:extLst>
                </a:gridCol>
                <a:gridCol w="363544">
                  <a:extLst>
                    <a:ext uri="{9D8B030D-6E8A-4147-A177-3AD203B41FA5}">
                      <a16:colId xmlns:a16="http://schemas.microsoft.com/office/drawing/2014/main" val="934960114"/>
                    </a:ext>
                  </a:extLst>
                </a:gridCol>
              </a:tblGrid>
              <a:tr h="531035">
                <a:tc gridSpan="4">
                  <a:txBody>
                    <a:bodyPr/>
                    <a:lstStyle/>
                    <a:p>
                      <a:pPr algn="ctr" fontAlgn="ctr"/>
                      <a:r>
                        <a:rPr lang="es-MX" sz="1400" u="none" strike="noStrike" dirty="0">
                          <a:effectLst/>
                        </a:rPr>
                        <a:t>Zonas de Vida priorizadas</a:t>
                      </a:r>
                      <a:endParaRPr lang="es-MX" sz="1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es-MX"/>
                    </a:p>
                  </a:txBody>
                  <a:tcPr/>
                </a:tc>
                <a:tc hMerge="1">
                  <a:txBody>
                    <a:bodyPr/>
                    <a:lstStyle/>
                    <a:p>
                      <a:pPr algn="ctr" fontAlgn="ctr"/>
                      <a:endParaRPr lang="es-MX" sz="1100" b="1" i="0" u="none" strike="noStrike" dirty="0">
                        <a:solidFill>
                          <a:schemeClr val="tx1"/>
                        </a:solidFill>
                        <a:effectLst/>
                        <a:latin typeface="Calibri" panose="020F0502020204030204" pitchFamily="34" charset="0"/>
                      </a:endParaRPr>
                    </a:p>
                  </a:txBody>
                  <a:tcPr marL="9525" marR="9525" marT="9525" marB="0" anchor="ctr"/>
                </a:tc>
                <a:tc hMerge="1">
                  <a:txBody>
                    <a:bodyPr/>
                    <a:lstStyle/>
                    <a:p>
                      <a:pPr algn="ctr" fontAlgn="ctr"/>
                      <a:endParaRPr lang="es-MX" sz="1100" b="1" i="0" u="none" strike="noStrike" dirty="0">
                        <a:solidFill>
                          <a:schemeClr val="tx1"/>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09206851"/>
                  </a:ext>
                </a:extLst>
              </a:tr>
              <a:tr h="606897">
                <a:tc>
                  <a:txBody>
                    <a:bodyPr/>
                    <a:lstStyle/>
                    <a:p>
                      <a:pPr algn="ctr" fontAlgn="ctr"/>
                      <a:r>
                        <a:rPr lang="es-MX" sz="1400" b="1" u="none" strike="noStrike" dirty="0">
                          <a:effectLst/>
                        </a:rPr>
                        <a:t>Abrev.</a:t>
                      </a:r>
                      <a:endParaRPr lang="es-MX" sz="1400" b="1" i="0" u="none" strike="noStrike"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es-MX" sz="1400" b="1" u="none" strike="noStrike" dirty="0">
                          <a:effectLst/>
                        </a:rPr>
                        <a:t>Nombre</a:t>
                      </a:r>
                      <a:endParaRPr lang="es-MX" sz="1400" b="1" i="0" u="none" strike="noStrike"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ctr"/>
                      <a:r>
                        <a:rPr lang="es-MX" sz="1400" b="1" u="none" strike="noStrike" dirty="0">
                          <a:effectLst/>
                        </a:rPr>
                        <a:t>Área kms</a:t>
                      </a:r>
                      <a:r>
                        <a:rPr lang="es-MX" sz="1400" b="1" u="none" strike="noStrike" baseline="30000" dirty="0">
                          <a:effectLst/>
                        </a:rPr>
                        <a:t>2               </a:t>
                      </a:r>
                      <a:endParaRPr lang="es-MX" sz="1400" b="1" i="0" u="none" strike="noStrike" dirty="0">
                        <a:solidFill>
                          <a:srgbClr val="000000"/>
                        </a:solidFill>
                        <a:effectLst/>
                        <a:latin typeface="Calibri" panose="020F0502020204030204" pitchFamily="34" charset="0"/>
                      </a:endParaRPr>
                    </a:p>
                  </a:txBody>
                  <a:tcPr marL="9525" marR="9525" marT="9525" marB="0" anchor="ctr">
                    <a:solidFill>
                      <a:schemeClr val="accent1">
                        <a:lumMod val="40000"/>
                        <a:lumOff val="60000"/>
                      </a:schemeClr>
                    </a:solidFill>
                  </a:tcPr>
                </a:tc>
                <a:tc>
                  <a:txBody>
                    <a:bodyPr/>
                    <a:lstStyle/>
                    <a:p>
                      <a:pPr algn="ctr" fontAlgn="b"/>
                      <a:r>
                        <a:rPr lang="es-MX" sz="1400" b="1" u="none" strike="noStrike" dirty="0">
                          <a:effectLst/>
                        </a:rPr>
                        <a:t>%</a:t>
                      </a:r>
                      <a:endParaRPr lang="es-MX" sz="14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230943714"/>
                  </a:ext>
                </a:extLst>
              </a:tr>
              <a:tr h="505747">
                <a:tc>
                  <a:txBody>
                    <a:bodyPr/>
                    <a:lstStyle/>
                    <a:p>
                      <a:pPr algn="ctr" fontAlgn="ctr"/>
                      <a:r>
                        <a:rPr lang="es-MX" sz="1200" u="none" strike="noStrike" dirty="0" err="1">
                          <a:effectLst/>
                        </a:rPr>
                        <a:t>bh</a:t>
                      </a:r>
                      <a:r>
                        <a:rPr lang="es-MX" sz="1200" u="none" strike="noStrike" dirty="0">
                          <a:effectLst/>
                        </a:rPr>
                        <a:t>-MBT</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219E04"/>
                    </a:solidFill>
                  </a:tcPr>
                </a:tc>
                <a:tc>
                  <a:txBody>
                    <a:bodyPr/>
                    <a:lstStyle/>
                    <a:p>
                      <a:pPr algn="ctr" fontAlgn="ctr"/>
                      <a:r>
                        <a:rPr lang="es-MX" sz="1200" u="none" strike="noStrike" dirty="0">
                          <a:effectLst/>
                        </a:rPr>
                        <a:t>bosque húmedo Montano Bajo Tropical</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219E04"/>
                    </a:solidFill>
                  </a:tcPr>
                </a:tc>
                <a:tc>
                  <a:txBody>
                    <a:bodyPr/>
                    <a:lstStyle/>
                    <a:p>
                      <a:pPr algn="ctr" fontAlgn="ctr"/>
                      <a:r>
                        <a:rPr lang="es-MX" sz="1200" u="none" strike="noStrike" dirty="0">
                          <a:effectLst/>
                        </a:rPr>
                        <a:t>1204.18</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219E04"/>
                    </a:solidFill>
                  </a:tcPr>
                </a:tc>
                <a:tc>
                  <a:txBody>
                    <a:bodyPr/>
                    <a:lstStyle/>
                    <a:p>
                      <a:pPr algn="ctr" fontAlgn="b"/>
                      <a:r>
                        <a:rPr lang="es-MX" sz="1200" u="none" strike="noStrike" dirty="0">
                          <a:effectLst/>
                        </a:rPr>
                        <a:t>82</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219E04"/>
                    </a:solidFill>
                  </a:tcPr>
                </a:tc>
                <a:extLst>
                  <a:ext uri="{0D108BD9-81ED-4DB2-BD59-A6C34878D82A}">
                    <a16:rowId xmlns:a16="http://schemas.microsoft.com/office/drawing/2014/main" val="364419317"/>
                  </a:ext>
                </a:extLst>
              </a:tr>
              <a:tr h="522297">
                <a:tc>
                  <a:txBody>
                    <a:bodyPr/>
                    <a:lstStyle/>
                    <a:p>
                      <a:pPr algn="ctr" fontAlgn="ctr"/>
                      <a:r>
                        <a:rPr lang="es-MX" sz="1200" u="none" strike="noStrike" dirty="0" err="1">
                          <a:effectLst/>
                        </a:rPr>
                        <a:t>bmh</a:t>
                      </a:r>
                      <a:r>
                        <a:rPr lang="es-MX" sz="1200" u="none" strike="noStrike" dirty="0">
                          <a:effectLst/>
                        </a:rPr>
                        <a:t>-MBT</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ctr"/>
                      <a:r>
                        <a:rPr lang="es-MX" sz="1200" u="none" strike="noStrike" dirty="0">
                          <a:effectLst/>
                        </a:rPr>
                        <a:t>bosque muy Húmedo Montano Bajo Tropical</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ctr"/>
                      <a:r>
                        <a:rPr lang="es-MX" sz="1200" u="none" strike="noStrike" dirty="0">
                          <a:effectLst/>
                        </a:rPr>
                        <a:t>0.17</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tc>
                  <a:txBody>
                    <a:bodyPr/>
                    <a:lstStyle/>
                    <a:p>
                      <a:pPr algn="ctr" fontAlgn="b"/>
                      <a:r>
                        <a:rPr lang="es-MX" sz="1200" u="none" strike="noStrike" dirty="0">
                          <a:effectLst/>
                        </a:rPr>
                        <a:t>0.01</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FFFF00"/>
                    </a:solidFill>
                  </a:tcPr>
                </a:tc>
                <a:extLst>
                  <a:ext uri="{0D108BD9-81ED-4DB2-BD59-A6C34878D82A}">
                    <a16:rowId xmlns:a16="http://schemas.microsoft.com/office/drawing/2014/main" val="1276097748"/>
                  </a:ext>
                </a:extLst>
              </a:tr>
              <a:tr h="505747">
                <a:tc>
                  <a:txBody>
                    <a:bodyPr/>
                    <a:lstStyle/>
                    <a:p>
                      <a:pPr algn="ctr" fontAlgn="ctr"/>
                      <a:r>
                        <a:rPr lang="es-MX" sz="1200" u="none" strike="noStrike" dirty="0" err="1">
                          <a:effectLst/>
                        </a:rPr>
                        <a:t>bh</a:t>
                      </a:r>
                      <a:r>
                        <a:rPr lang="es-MX" sz="1200" u="none" strike="noStrike" dirty="0">
                          <a:effectLst/>
                        </a:rPr>
                        <a:t>-PMT</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FF0000"/>
                    </a:solidFill>
                  </a:tcPr>
                </a:tc>
                <a:tc>
                  <a:txBody>
                    <a:bodyPr/>
                    <a:lstStyle/>
                    <a:p>
                      <a:pPr algn="ctr" fontAlgn="ctr"/>
                      <a:r>
                        <a:rPr lang="es-MX" sz="1200" u="none" strike="noStrike" dirty="0">
                          <a:effectLst/>
                        </a:rPr>
                        <a:t>bosque Húmedo </a:t>
                      </a:r>
                      <a:r>
                        <a:rPr lang="es-MX" sz="1200" u="none" strike="noStrike" dirty="0" err="1">
                          <a:effectLst/>
                        </a:rPr>
                        <a:t>Premontano</a:t>
                      </a:r>
                      <a:r>
                        <a:rPr lang="es-MX" sz="1200" u="none" strike="noStrike" dirty="0">
                          <a:effectLst/>
                        </a:rPr>
                        <a:t> Tropical</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FF0000"/>
                    </a:solidFill>
                  </a:tcPr>
                </a:tc>
                <a:tc>
                  <a:txBody>
                    <a:bodyPr/>
                    <a:lstStyle/>
                    <a:p>
                      <a:pPr algn="ctr" fontAlgn="ctr"/>
                      <a:r>
                        <a:rPr lang="es-MX" sz="1200" u="none" strike="noStrike" dirty="0">
                          <a:effectLst/>
                        </a:rPr>
                        <a:t>25.04</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FF0000"/>
                    </a:solidFill>
                  </a:tcPr>
                </a:tc>
                <a:tc>
                  <a:txBody>
                    <a:bodyPr/>
                    <a:lstStyle/>
                    <a:p>
                      <a:pPr algn="ctr" fontAlgn="b"/>
                      <a:r>
                        <a:rPr lang="es-MX" sz="1200" u="none" strike="noStrike" dirty="0">
                          <a:effectLst/>
                        </a:rPr>
                        <a:t>1.71</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FF0000"/>
                    </a:solidFill>
                  </a:tcPr>
                </a:tc>
                <a:extLst>
                  <a:ext uri="{0D108BD9-81ED-4DB2-BD59-A6C34878D82A}">
                    <a16:rowId xmlns:a16="http://schemas.microsoft.com/office/drawing/2014/main" val="1857158839"/>
                  </a:ext>
                </a:extLst>
              </a:tr>
              <a:tr h="531035">
                <a:tc>
                  <a:txBody>
                    <a:bodyPr/>
                    <a:lstStyle/>
                    <a:p>
                      <a:pPr algn="ctr" fontAlgn="ctr"/>
                      <a:r>
                        <a:rPr lang="es-MX" sz="1200" u="none" strike="noStrike" dirty="0" err="1">
                          <a:effectLst/>
                        </a:rPr>
                        <a:t>bmh</a:t>
                      </a:r>
                      <a:r>
                        <a:rPr lang="es-MX" sz="1200" u="none" strike="noStrike" dirty="0">
                          <a:effectLst/>
                        </a:rPr>
                        <a:t>-MT</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9DDD0D"/>
                    </a:solidFill>
                  </a:tcPr>
                </a:tc>
                <a:tc>
                  <a:txBody>
                    <a:bodyPr/>
                    <a:lstStyle/>
                    <a:p>
                      <a:pPr algn="ctr" fontAlgn="ctr"/>
                      <a:r>
                        <a:rPr lang="es-MX" sz="1200" u="none" strike="noStrike" dirty="0">
                          <a:effectLst/>
                        </a:rPr>
                        <a:t> bosque muy Húmedo Montano Tropical</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9DDD0D"/>
                    </a:solidFill>
                  </a:tcPr>
                </a:tc>
                <a:tc>
                  <a:txBody>
                    <a:bodyPr/>
                    <a:lstStyle/>
                    <a:p>
                      <a:pPr algn="ctr" fontAlgn="ctr"/>
                      <a:r>
                        <a:rPr lang="es-MX" sz="1200" u="none" strike="noStrike" dirty="0">
                          <a:effectLst/>
                        </a:rPr>
                        <a:t>239.08</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9DDD0D"/>
                    </a:solidFill>
                  </a:tcPr>
                </a:tc>
                <a:tc>
                  <a:txBody>
                    <a:bodyPr/>
                    <a:lstStyle/>
                    <a:p>
                      <a:pPr algn="ctr" fontAlgn="b"/>
                      <a:r>
                        <a:rPr lang="es-MX" sz="1200" u="none" strike="noStrike" dirty="0">
                          <a:effectLst/>
                        </a:rPr>
                        <a:t>16.28</a:t>
                      </a:r>
                      <a:endParaRPr lang="es-MX" sz="1200" b="0" i="0" u="none" strike="noStrike" dirty="0">
                        <a:solidFill>
                          <a:srgbClr val="000000"/>
                        </a:solidFill>
                        <a:effectLst/>
                        <a:latin typeface="Calibri" panose="020F0502020204030204" pitchFamily="34" charset="0"/>
                      </a:endParaRPr>
                    </a:p>
                  </a:txBody>
                  <a:tcPr marL="9525" marR="9525" marT="9525" marB="0" anchor="ctr">
                    <a:solidFill>
                      <a:srgbClr val="9DDD0D"/>
                    </a:solidFill>
                  </a:tcPr>
                </a:tc>
                <a:extLst>
                  <a:ext uri="{0D108BD9-81ED-4DB2-BD59-A6C34878D82A}">
                    <a16:rowId xmlns:a16="http://schemas.microsoft.com/office/drawing/2014/main" val="2832550364"/>
                  </a:ext>
                </a:extLst>
              </a:tr>
            </a:tbl>
          </a:graphicData>
        </a:graphic>
      </p:graphicFrame>
      <p:graphicFrame>
        <p:nvGraphicFramePr>
          <p:cNvPr id="8" name="Gráfico 7">
            <a:extLst>
              <a:ext uri="{FF2B5EF4-FFF2-40B4-BE49-F238E27FC236}">
                <a16:creationId xmlns:a16="http://schemas.microsoft.com/office/drawing/2014/main" id="{8A161C63-C507-4649-BF57-3CBBCC469EBB}"/>
              </a:ext>
            </a:extLst>
          </p:cNvPr>
          <p:cNvGraphicFramePr/>
          <p:nvPr>
            <p:extLst>
              <p:ext uri="{D42A27DB-BD31-4B8C-83A1-F6EECF244321}">
                <p14:modId xmlns:p14="http://schemas.microsoft.com/office/powerpoint/2010/main" val="3137059969"/>
              </p:ext>
            </p:extLst>
          </p:nvPr>
        </p:nvGraphicFramePr>
        <p:xfrm>
          <a:off x="7626728" y="3915507"/>
          <a:ext cx="4565272" cy="24430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65919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6F7EF2-3CB4-08A4-4F8E-1518B70F9EB6}"/>
              </a:ext>
            </a:extLst>
          </p:cNvPr>
          <p:cNvSpPr txBox="1"/>
          <p:nvPr/>
        </p:nvSpPr>
        <p:spPr>
          <a:xfrm>
            <a:off x="0" y="51313"/>
            <a:ext cx="12192000" cy="584775"/>
          </a:xfrm>
          <a:prstGeom prst="rect">
            <a:avLst/>
          </a:prstGeom>
          <a:solidFill>
            <a:schemeClr val="accent5">
              <a:lumMod val="20000"/>
              <a:lumOff val="80000"/>
            </a:schemeClr>
          </a:solidFill>
        </p:spPr>
        <p:txBody>
          <a:bodyPr wrap="square" rtlCol="0">
            <a:spAutoFit/>
          </a:bodyPr>
          <a:lstStyle/>
          <a:p>
            <a:r>
              <a:rPr lang="es-ES" sz="3200" b="1" dirty="0"/>
              <a:t>	Sistemas Agroforestales identificados y su intensificación</a:t>
            </a:r>
            <a:endParaRPr lang="es-GT" sz="3200" b="1" dirty="0"/>
          </a:p>
        </p:txBody>
      </p:sp>
      <p:graphicFrame>
        <p:nvGraphicFramePr>
          <p:cNvPr id="9" name="Tabla 8">
            <a:extLst>
              <a:ext uri="{FF2B5EF4-FFF2-40B4-BE49-F238E27FC236}">
                <a16:creationId xmlns:a16="http://schemas.microsoft.com/office/drawing/2014/main" id="{E674700B-310E-096B-DF8D-D3DC3EFE822D}"/>
              </a:ext>
            </a:extLst>
          </p:cNvPr>
          <p:cNvGraphicFramePr>
            <a:graphicFrameLocks noGrp="1"/>
          </p:cNvGraphicFramePr>
          <p:nvPr>
            <p:extLst>
              <p:ext uri="{D42A27DB-BD31-4B8C-83A1-F6EECF244321}">
                <p14:modId xmlns:p14="http://schemas.microsoft.com/office/powerpoint/2010/main" val="3859570733"/>
              </p:ext>
            </p:extLst>
          </p:nvPr>
        </p:nvGraphicFramePr>
        <p:xfrm>
          <a:off x="112541" y="1223890"/>
          <a:ext cx="11901267" cy="4825219"/>
        </p:xfrm>
        <a:graphic>
          <a:graphicData uri="http://schemas.openxmlformats.org/drawingml/2006/table">
            <a:tbl>
              <a:tblPr firstRow="1" firstCol="1">
                <a:tableStyleId>{2A488322-F2BA-4B5B-9748-0D474271808F}</a:tableStyleId>
              </a:tblPr>
              <a:tblGrid>
                <a:gridCol w="1137064">
                  <a:extLst>
                    <a:ext uri="{9D8B030D-6E8A-4147-A177-3AD203B41FA5}">
                      <a16:colId xmlns:a16="http://schemas.microsoft.com/office/drawing/2014/main" val="3540963545"/>
                    </a:ext>
                  </a:extLst>
                </a:gridCol>
                <a:gridCol w="930887">
                  <a:extLst>
                    <a:ext uri="{9D8B030D-6E8A-4147-A177-3AD203B41FA5}">
                      <a16:colId xmlns:a16="http://schemas.microsoft.com/office/drawing/2014/main" val="1892230120"/>
                    </a:ext>
                  </a:extLst>
                </a:gridCol>
                <a:gridCol w="1913206">
                  <a:extLst>
                    <a:ext uri="{9D8B030D-6E8A-4147-A177-3AD203B41FA5}">
                      <a16:colId xmlns:a16="http://schemas.microsoft.com/office/drawing/2014/main" val="222868033"/>
                    </a:ext>
                  </a:extLst>
                </a:gridCol>
                <a:gridCol w="1336431">
                  <a:extLst>
                    <a:ext uri="{9D8B030D-6E8A-4147-A177-3AD203B41FA5}">
                      <a16:colId xmlns:a16="http://schemas.microsoft.com/office/drawing/2014/main" val="2147383662"/>
                    </a:ext>
                  </a:extLst>
                </a:gridCol>
                <a:gridCol w="1280160">
                  <a:extLst>
                    <a:ext uri="{9D8B030D-6E8A-4147-A177-3AD203B41FA5}">
                      <a16:colId xmlns:a16="http://schemas.microsoft.com/office/drawing/2014/main" val="3179046365"/>
                    </a:ext>
                  </a:extLst>
                </a:gridCol>
                <a:gridCol w="1575582">
                  <a:extLst>
                    <a:ext uri="{9D8B030D-6E8A-4147-A177-3AD203B41FA5}">
                      <a16:colId xmlns:a16="http://schemas.microsoft.com/office/drawing/2014/main" val="3292654410"/>
                    </a:ext>
                  </a:extLst>
                </a:gridCol>
                <a:gridCol w="1336431">
                  <a:extLst>
                    <a:ext uri="{9D8B030D-6E8A-4147-A177-3AD203B41FA5}">
                      <a16:colId xmlns:a16="http://schemas.microsoft.com/office/drawing/2014/main" val="3508063427"/>
                    </a:ext>
                  </a:extLst>
                </a:gridCol>
                <a:gridCol w="1254442">
                  <a:extLst>
                    <a:ext uri="{9D8B030D-6E8A-4147-A177-3AD203B41FA5}">
                      <a16:colId xmlns:a16="http://schemas.microsoft.com/office/drawing/2014/main" val="2028270645"/>
                    </a:ext>
                  </a:extLst>
                </a:gridCol>
                <a:gridCol w="1137064">
                  <a:extLst>
                    <a:ext uri="{9D8B030D-6E8A-4147-A177-3AD203B41FA5}">
                      <a16:colId xmlns:a16="http://schemas.microsoft.com/office/drawing/2014/main" val="281109326"/>
                    </a:ext>
                  </a:extLst>
                </a:gridCol>
              </a:tblGrid>
              <a:tr h="728560">
                <a:tc>
                  <a:txBody>
                    <a:bodyPr/>
                    <a:lstStyle/>
                    <a:p>
                      <a:pPr algn="ctr" fontAlgn="ctr"/>
                      <a:r>
                        <a:rPr lang="es-GT" sz="1500" u="none" strike="noStrike" dirty="0">
                          <a:effectLst/>
                        </a:rPr>
                        <a:t>No</a:t>
                      </a:r>
                      <a:endParaRPr lang="es-GT" sz="15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GT" sz="1500" u="none" strike="noStrike" dirty="0">
                          <a:effectLst/>
                        </a:rPr>
                        <a:t>Zona de vida</a:t>
                      </a:r>
                      <a:endParaRPr lang="es-GT" sz="15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dirty="0">
                          <a:effectLst/>
                        </a:rPr>
                        <a:t>Sistema agrícola</a:t>
                      </a:r>
                      <a:endParaRPr lang="es-GT" sz="15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dirty="0">
                          <a:effectLst/>
                        </a:rPr>
                        <a:t>Arreglo agroforestal</a:t>
                      </a:r>
                      <a:endParaRPr lang="es-GT" sz="15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a:effectLst/>
                        </a:rPr>
                        <a:t>Cultivos</a:t>
                      </a:r>
                      <a:endParaRPr lang="es-GT" sz="1500" b="1" i="0" u="none" strike="noStrike">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dirty="0">
                          <a:effectLst/>
                        </a:rPr>
                        <a:t>Especies</a:t>
                      </a:r>
                      <a:endParaRPr lang="es-GT" sz="15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s-GT" sz="1500" b="1" u="none" strike="noStrike" dirty="0">
                          <a:solidFill>
                            <a:sysClr val="windowText" lastClr="000000"/>
                          </a:solidFill>
                          <a:effectLst/>
                        </a:rPr>
                        <a:t>Arreglo</a:t>
                      </a:r>
                      <a:endParaRPr lang="es-GT" sz="1500" b="1" i="0" u="none" strike="noStrike" dirty="0">
                        <a:solidFill>
                          <a:sysClr val="windowText" lastClr="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GT" sz="1500" b="1" u="none" strike="noStrike" dirty="0">
                          <a:solidFill>
                            <a:sysClr val="windowText" lastClr="000000"/>
                          </a:solidFill>
                          <a:effectLst/>
                        </a:rPr>
                        <a:t>Especie arbórea propuesta</a:t>
                      </a:r>
                      <a:endParaRPr lang="es-GT" sz="1500" b="1" i="0" u="none" strike="noStrike" dirty="0">
                        <a:solidFill>
                          <a:sysClr val="windowText" lastClr="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GT" sz="1500" b="1" u="none" strike="noStrike" dirty="0">
                          <a:solidFill>
                            <a:sysClr val="windowText" lastClr="000000"/>
                          </a:solidFill>
                          <a:effectLst/>
                        </a:rPr>
                        <a:t>Cultivo  propuesto</a:t>
                      </a:r>
                      <a:endParaRPr lang="es-GT" sz="1500" b="1" i="0" u="none" strike="noStrike" dirty="0">
                        <a:solidFill>
                          <a:sysClr val="windowText" lastClr="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194797913"/>
                  </a:ext>
                </a:extLst>
              </a:tr>
              <a:tr h="728560">
                <a:tc>
                  <a:txBody>
                    <a:bodyPr/>
                    <a:lstStyle/>
                    <a:p>
                      <a:pPr algn="ctr" fontAlgn="ctr"/>
                      <a:r>
                        <a:rPr lang="es-GT" sz="1500" u="none" strike="noStrike" dirty="0">
                          <a:effectLst/>
                        </a:rPr>
                        <a:t>1</a:t>
                      </a:r>
                      <a:endParaRPr lang="es-GT" sz="1500" b="0" i="0" u="none" strike="noStrike" dirty="0">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rowSpan="6">
                  <a:txBody>
                    <a:bodyPr/>
                    <a:lstStyle/>
                    <a:p>
                      <a:pPr algn="ctr" fontAlgn="ctr"/>
                      <a:r>
                        <a:rPr lang="es-GT" sz="1500" u="none" strike="noStrike" dirty="0" err="1">
                          <a:effectLst/>
                        </a:rPr>
                        <a:t>bh</a:t>
                      </a:r>
                      <a:r>
                        <a:rPr lang="es-GT" sz="1500" u="none" strike="noStrike" dirty="0">
                          <a:effectLst/>
                        </a:rPr>
                        <a:t>-MBT</a:t>
                      </a:r>
                      <a:endParaRPr lang="es-GT" sz="15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GT" sz="1500" u="none" strike="noStrike" dirty="0">
                          <a:effectLst/>
                        </a:rPr>
                        <a:t>Cultivos anuales (granos básicos)</a:t>
                      </a:r>
                      <a:endParaRPr lang="es-GT" sz="15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b="1" u="none" strike="noStrike" dirty="0">
                          <a:effectLst/>
                        </a:rPr>
                        <a:t>Cercos vivos</a:t>
                      </a:r>
                      <a:endParaRPr lang="es-GT" sz="15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dirty="0">
                          <a:effectLst/>
                        </a:rPr>
                        <a:t>Maíz y frijol</a:t>
                      </a:r>
                      <a:endParaRPr lang="es-GT" sz="15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dirty="0" err="1">
                          <a:effectLst/>
                        </a:rPr>
                        <a:t>Erythrina</a:t>
                      </a:r>
                      <a:r>
                        <a:rPr lang="es-GT" sz="1500" u="none" strike="noStrike" dirty="0">
                          <a:effectLst/>
                        </a:rPr>
                        <a:t> </a:t>
                      </a:r>
                      <a:r>
                        <a:rPr lang="es-GT" sz="1500" u="none" strike="noStrike" dirty="0" err="1">
                          <a:effectLst/>
                        </a:rPr>
                        <a:t>sp</a:t>
                      </a:r>
                      <a:r>
                        <a:rPr lang="es-GT" sz="1500" u="none" strike="noStrike" dirty="0">
                          <a:effectLst/>
                        </a:rPr>
                        <a:t>.</a:t>
                      </a:r>
                      <a:endParaRPr lang="es-GT" sz="1500" b="0" i="1"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b="1" u="none" strike="noStrike" dirty="0">
                          <a:effectLst/>
                        </a:rPr>
                        <a:t>Cercos vivos</a:t>
                      </a:r>
                      <a:endParaRPr lang="es-GT" sz="15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ES" sz="1500" u="none" strike="noStrike" dirty="0">
                          <a:effectLst/>
                        </a:rPr>
                        <a:t>Pito con ciprés y/o pino</a:t>
                      </a:r>
                      <a:endParaRPr lang="es-ES" sz="15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GT" sz="1500" u="none" strike="noStrike">
                          <a:effectLst/>
                        </a:rPr>
                        <a:t>Frutales</a:t>
                      </a:r>
                      <a:endParaRPr lang="es-GT" sz="15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4282450412"/>
                  </a:ext>
                </a:extLst>
              </a:tr>
              <a:tr h="716617">
                <a:tc>
                  <a:txBody>
                    <a:bodyPr/>
                    <a:lstStyle/>
                    <a:p>
                      <a:pPr algn="ctr" fontAlgn="ctr"/>
                      <a:r>
                        <a:rPr lang="es-GT" sz="1500" u="none" strike="noStrike">
                          <a:effectLst/>
                        </a:rPr>
                        <a:t>2</a:t>
                      </a:r>
                      <a:endParaRPr lang="es-GT" sz="1500" b="0" i="0" u="none" strike="noStrike">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vMerge="1">
                  <a:txBody>
                    <a:bodyPr/>
                    <a:lstStyle/>
                    <a:p>
                      <a:endParaRPr lang="es-GT"/>
                    </a:p>
                  </a:txBody>
                  <a:tcPr/>
                </a:tc>
                <a:tc vMerge="1">
                  <a:txBody>
                    <a:bodyPr/>
                    <a:lstStyle/>
                    <a:p>
                      <a:endParaRPr lang="es-GT"/>
                    </a:p>
                  </a:txBody>
                  <a:tcPr/>
                </a:tc>
                <a:tc>
                  <a:txBody>
                    <a:bodyPr/>
                    <a:lstStyle/>
                    <a:p>
                      <a:pPr algn="ctr" fontAlgn="ctr"/>
                      <a:r>
                        <a:rPr lang="es-GT" sz="1500" b="1" u="none" strike="noStrike" dirty="0">
                          <a:effectLst/>
                        </a:rPr>
                        <a:t>Árboles dispersos </a:t>
                      </a:r>
                      <a:endParaRPr lang="es-GT" sz="15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dirty="0">
                          <a:effectLst/>
                        </a:rPr>
                        <a:t>Maíz y frijol</a:t>
                      </a:r>
                      <a:endParaRPr lang="es-GT" sz="15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dirty="0" err="1">
                          <a:effectLst/>
                        </a:rPr>
                        <a:t>Pinus</a:t>
                      </a:r>
                      <a:r>
                        <a:rPr lang="es-GT" sz="1500" u="none" strike="noStrike" dirty="0">
                          <a:effectLst/>
                        </a:rPr>
                        <a:t> </a:t>
                      </a:r>
                      <a:r>
                        <a:rPr lang="es-GT" sz="1500" u="none" strike="noStrike" dirty="0" err="1">
                          <a:effectLst/>
                        </a:rPr>
                        <a:t>pseudostrobus</a:t>
                      </a:r>
                      <a:endParaRPr lang="es-GT" sz="1500" b="0" i="1"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500" b="1" u="none" strike="noStrike" dirty="0">
                          <a:effectLst/>
                        </a:rPr>
                        <a:t>Cerco vivo  o  cultivo en callejón</a:t>
                      </a:r>
                      <a:endParaRPr lang="es-ES" sz="15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ES" sz="1500" u="none" strike="noStrike" dirty="0">
                          <a:effectLst/>
                        </a:rPr>
                        <a:t>Pito o aliso con ciprés y/o  pino</a:t>
                      </a:r>
                      <a:endParaRPr lang="es-ES" sz="15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GT" sz="1500" u="none" strike="noStrike" dirty="0">
                          <a:effectLst/>
                        </a:rPr>
                        <a:t>Frutales</a:t>
                      </a:r>
                      <a:endParaRPr lang="es-GT" sz="15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605409742"/>
                  </a:ext>
                </a:extLst>
              </a:tr>
              <a:tr h="716617">
                <a:tc>
                  <a:txBody>
                    <a:bodyPr/>
                    <a:lstStyle/>
                    <a:p>
                      <a:pPr algn="ctr" fontAlgn="ctr"/>
                      <a:r>
                        <a:rPr lang="es-GT" sz="1500" u="none" strike="noStrike">
                          <a:effectLst/>
                        </a:rPr>
                        <a:t>3</a:t>
                      </a:r>
                      <a:endParaRPr lang="es-GT" sz="1500" b="0" i="0" u="none" strike="noStrike">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vMerge="1">
                  <a:txBody>
                    <a:bodyPr/>
                    <a:lstStyle/>
                    <a:p>
                      <a:endParaRPr lang="es-GT"/>
                    </a:p>
                  </a:txBody>
                  <a:tcPr/>
                </a:tc>
                <a:tc>
                  <a:txBody>
                    <a:bodyPr/>
                    <a:lstStyle/>
                    <a:p>
                      <a:pPr algn="ctr" fontAlgn="ctr"/>
                      <a:r>
                        <a:rPr lang="es-GT" sz="1500" u="none" strike="noStrike" dirty="0">
                          <a:effectLst/>
                        </a:rPr>
                        <a:t>Cultivos anuales (hortalizas)</a:t>
                      </a:r>
                      <a:endParaRPr lang="es-GT" sz="15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b="1" u="none" strike="noStrike" dirty="0">
                          <a:effectLst/>
                        </a:rPr>
                        <a:t>Árboles dispersos</a:t>
                      </a:r>
                      <a:endParaRPr lang="es-GT" sz="15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dirty="0">
                          <a:effectLst/>
                        </a:rPr>
                        <a:t>Hortalizas diversas</a:t>
                      </a:r>
                      <a:endParaRPr lang="es-GT" sz="15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dirty="0" err="1">
                          <a:effectLst/>
                        </a:rPr>
                        <a:t>Pinus</a:t>
                      </a:r>
                      <a:r>
                        <a:rPr lang="es-GT" sz="1500" u="none" strike="noStrike" dirty="0">
                          <a:effectLst/>
                        </a:rPr>
                        <a:t> </a:t>
                      </a:r>
                      <a:r>
                        <a:rPr lang="es-GT" sz="1500" u="none" strike="noStrike" dirty="0" err="1">
                          <a:effectLst/>
                        </a:rPr>
                        <a:t>pseudostrobus</a:t>
                      </a:r>
                      <a:endParaRPr lang="es-GT" sz="1500" b="0" i="1"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ES" sz="1500" b="1" u="none" strike="noStrike" dirty="0">
                          <a:effectLst/>
                        </a:rPr>
                        <a:t>Cerco vivo  o  cultivo en callejón</a:t>
                      </a:r>
                      <a:endParaRPr lang="es-ES" sz="15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ES" sz="1500" u="none" strike="noStrike" dirty="0">
                          <a:effectLst/>
                        </a:rPr>
                        <a:t>Pito o aliso con ciprés y/o  pino</a:t>
                      </a:r>
                      <a:endParaRPr lang="es-ES" sz="15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GT" sz="1500" u="none" strike="noStrike" dirty="0">
                          <a:effectLst/>
                        </a:rPr>
                        <a:t>Frutales *</a:t>
                      </a:r>
                      <a:endParaRPr lang="es-GT" sz="15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28873222"/>
                  </a:ext>
                </a:extLst>
              </a:tr>
              <a:tr h="609124">
                <a:tc>
                  <a:txBody>
                    <a:bodyPr/>
                    <a:lstStyle/>
                    <a:p>
                      <a:pPr algn="ctr" fontAlgn="ctr"/>
                      <a:r>
                        <a:rPr lang="es-GT" sz="1500" u="none" strike="noStrike">
                          <a:effectLst/>
                        </a:rPr>
                        <a:t>4</a:t>
                      </a:r>
                      <a:endParaRPr lang="es-GT" sz="1500" b="0" i="0" u="none" strike="noStrike">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vMerge="1">
                  <a:txBody>
                    <a:bodyPr/>
                    <a:lstStyle/>
                    <a:p>
                      <a:endParaRPr lang="es-GT"/>
                    </a:p>
                  </a:txBody>
                  <a:tcPr/>
                </a:tc>
                <a:tc>
                  <a:txBody>
                    <a:bodyPr/>
                    <a:lstStyle/>
                    <a:p>
                      <a:pPr algn="ctr" fontAlgn="ctr"/>
                      <a:r>
                        <a:rPr lang="es-ES" sz="1500" u="none" strike="noStrike">
                          <a:effectLst/>
                        </a:rPr>
                        <a:t>Cultivos anuales (Maíz, Frijol, Ayote )</a:t>
                      </a:r>
                      <a:endParaRPr lang="es-ES" sz="1500" b="0" i="0" u="none" strike="noStrike">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b="1" u="none" strike="noStrike" dirty="0">
                          <a:effectLst/>
                        </a:rPr>
                        <a:t>Relictos de bosque</a:t>
                      </a:r>
                      <a:endParaRPr lang="es-GT" sz="15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a:effectLst/>
                        </a:rPr>
                        <a:t>Milpa </a:t>
                      </a:r>
                      <a:endParaRPr lang="es-GT" sz="15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dirty="0">
                          <a:effectLst/>
                        </a:rPr>
                        <a:t>Bosque mixto</a:t>
                      </a:r>
                      <a:endParaRPr lang="es-GT" sz="15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b="1" u="none" strike="noStrike" dirty="0">
                          <a:effectLst/>
                        </a:rPr>
                        <a:t>Promoción</a:t>
                      </a:r>
                      <a:endParaRPr lang="es-GT" sz="15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GT" sz="1500" u="none" strike="noStrike" dirty="0">
                          <a:effectLst/>
                        </a:rPr>
                        <a:t>Bosque secundario</a:t>
                      </a:r>
                      <a:endParaRPr lang="es-GT" sz="15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GT" sz="1500" u="none" strike="noStrike" dirty="0">
                          <a:effectLst/>
                        </a:rPr>
                        <a:t>Frutales</a:t>
                      </a:r>
                      <a:endParaRPr lang="es-GT" sz="15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703929416"/>
                  </a:ext>
                </a:extLst>
              </a:tr>
              <a:tr h="716617">
                <a:tc>
                  <a:txBody>
                    <a:bodyPr/>
                    <a:lstStyle/>
                    <a:p>
                      <a:pPr algn="ctr" fontAlgn="ctr"/>
                      <a:r>
                        <a:rPr lang="es-GT" sz="1500" u="none" strike="noStrike">
                          <a:effectLst/>
                        </a:rPr>
                        <a:t>5</a:t>
                      </a:r>
                      <a:endParaRPr lang="es-GT" sz="1500" b="0" i="0" u="none" strike="noStrike">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vMerge="1">
                  <a:txBody>
                    <a:bodyPr/>
                    <a:lstStyle/>
                    <a:p>
                      <a:endParaRPr lang="es-GT"/>
                    </a:p>
                  </a:txBody>
                  <a:tcPr/>
                </a:tc>
                <a:tc>
                  <a:txBody>
                    <a:bodyPr/>
                    <a:lstStyle/>
                    <a:p>
                      <a:pPr algn="ctr" fontAlgn="ctr"/>
                      <a:r>
                        <a:rPr lang="es-GT" sz="1500" u="none" strike="noStrike">
                          <a:effectLst/>
                        </a:rPr>
                        <a:t>Cultivos anuales (hortalizas)</a:t>
                      </a:r>
                      <a:endParaRPr lang="es-GT" sz="15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b="1" u="none" strike="noStrike" dirty="0">
                          <a:effectLst/>
                        </a:rPr>
                        <a:t>Relictos de bosque</a:t>
                      </a:r>
                      <a:endParaRPr lang="es-GT" sz="15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a:effectLst/>
                        </a:rPr>
                        <a:t>Hortalizas diversas</a:t>
                      </a:r>
                      <a:endParaRPr lang="es-GT" sz="15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dirty="0">
                          <a:effectLst/>
                        </a:rPr>
                        <a:t>Bosque mixto</a:t>
                      </a:r>
                      <a:endParaRPr lang="es-GT" sz="1500" b="0" i="1"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b="1" u="none" strike="noStrike" dirty="0">
                          <a:effectLst/>
                        </a:rPr>
                        <a:t>Promoción</a:t>
                      </a:r>
                      <a:endParaRPr lang="es-GT" sz="15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GT" sz="1500" u="none" strike="noStrike" dirty="0">
                          <a:effectLst/>
                        </a:rPr>
                        <a:t>Bosque secundario</a:t>
                      </a:r>
                      <a:endParaRPr lang="es-GT" sz="15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GT" sz="1500" u="none" strike="noStrike" dirty="0">
                          <a:effectLst/>
                        </a:rPr>
                        <a:t>Frutales</a:t>
                      </a:r>
                      <a:endParaRPr lang="es-GT" sz="15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912523089"/>
                  </a:ext>
                </a:extLst>
              </a:tr>
              <a:tr h="609124">
                <a:tc>
                  <a:txBody>
                    <a:bodyPr/>
                    <a:lstStyle/>
                    <a:p>
                      <a:pPr algn="ctr" fontAlgn="ctr"/>
                      <a:r>
                        <a:rPr lang="es-GT" sz="1500" u="none" strike="noStrike">
                          <a:effectLst/>
                        </a:rPr>
                        <a:t>6</a:t>
                      </a:r>
                      <a:endParaRPr lang="es-GT" sz="1500" b="0" i="0" u="none" strike="noStrike">
                        <a:solidFill>
                          <a:srgbClr val="000000"/>
                        </a:solidFill>
                        <a:effectLst/>
                        <a:latin typeface="Calibri" panose="020F0502020204030204" pitchFamily="34" charset="0"/>
                      </a:endParaRPr>
                    </a:p>
                  </a:txBody>
                  <a:tcPr marL="9525" marR="9525" marT="9525" marB="0" anchor="ctr">
                    <a:lnR w="12700" cap="flat" cmpd="sng" algn="ctr">
                      <a:solidFill>
                        <a:schemeClr val="tx1"/>
                      </a:solidFill>
                      <a:prstDash val="solid"/>
                      <a:round/>
                      <a:headEnd type="none" w="med" len="med"/>
                      <a:tailEnd type="none" w="med" len="med"/>
                    </a:lnR>
                  </a:tcPr>
                </a:tc>
                <a:tc vMerge="1">
                  <a:txBody>
                    <a:bodyPr/>
                    <a:lstStyle/>
                    <a:p>
                      <a:endParaRPr lang="es-GT"/>
                    </a:p>
                  </a:txBody>
                  <a:tcPr/>
                </a:tc>
                <a:tc>
                  <a:txBody>
                    <a:bodyPr/>
                    <a:lstStyle/>
                    <a:p>
                      <a:pPr algn="ctr" fontAlgn="ctr"/>
                      <a:r>
                        <a:rPr lang="es-GT" sz="1500" u="none" strike="noStrike">
                          <a:effectLst/>
                        </a:rPr>
                        <a:t>Cultivos perennes (frutales)</a:t>
                      </a:r>
                      <a:endParaRPr lang="es-GT" sz="15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b="1" u="none" strike="noStrike" dirty="0">
                          <a:effectLst/>
                        </a:rPr>
                        <a:t>Árboles dispersos</a:t>
                      </a:r>
                      <a:endParaRPr lang="es-GT" sz="15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a:effectLst/>
                        </a:rPr>
                        <a:t>Manzana y durazno</a:t>
                      </a:r>
                      <a:endParaRPr lang="es-GT" sz="15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u="none" strike="noStrike">
                          <a:effectLst/>
                        </a:rPr>
                        <a:t>Pinus pseudostrobus</a:t>
                      </a:r>
                      <a:endParaRPr lang="es-GT" sz="1500" b="0" i="1" u="none" strike="noStrike">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GT" sz="1500" b="1" u="none" strike="noStrike" dirty="0">
                          <a:effectLst/>
                        </a:rPr>
                        <a:t>Cultivo en callejón</a:t>
                      </a:r>
                      <a:endParaRPr lang="es-GT" sz="15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GT" sz="1500" u="none" strike="noStrike" dirty="0">
                          <a:effectLst/>
                        </a:rPr>
                        <a:t>Pinabete</a:t>
                      </a:r>
                      <a:endParaRPr lang="es-GT" sz="15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r>
                        <a:rPr lang="es-GT" sz="1500" u="none" strike="noStrike" dirty="0">
                          <a:effectLst/>
                        </a:rPr>
                        <a:t>Frutales</a:t>
                      </a:r>
                      <a:endParaRPr lang="es-GT" sz="15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642480118"/>
                  </a:ext>
                </a:extLst>
              </a:tr>
            </a:tbl>
          </a:graphicData>
        </a:graphic>
      </p:graphicFrame>
    </p:spTree>
    <p:extLst>
      <p:ext uri="{BB962C8B-B14F-4D97-AF65-F5344CB8AC3E}">
        <p14:creationId xmlns:p14="http://schemas.microsoft.com/office/powerpoint/2010/main" val="2469051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36F7EF2-3CB4-08A4-4F8E-1518B70F9EB6}"/>
              </a:ext>
            </a:extLst>
          </p:cNvPr>
          <p:cNvSpPr txBox="1"/>
          <p:nvPr/>
        </p:nvSpPr>
        <p:spPr>
          <a:xfrm>
            <a:off x="0" y="0"/>
            <a:ext cx="12192000" cy="584775"/>
          </a:xfrm>
          <a:prstGeom prst="rect">
            <a:avLst/>
          </a:prstGeom>
          <a:solidFill>
            <a:schemeClr val="accent5">
              <a:lumMod val="20000"/>
              <a:lumOff val="80000"/>
            </a:schemeClr>
          </a:solidFill>
        </p:spPr>
        <p:txBody>
          <a:bodyPr wrap="square" rtlCol="0">
            <a:spAutoFit/>
          </a:bodyPr>
          <a:lstStyle/>
          <a:p>
            <a:r>
              <a:rPr lang="es-ES" sz="3200" b="1" dirty="0"/>
              <a:t>	Sistemas Agroforestales identificados y su intensificación</a:t>
            </a:r>
            <a:endParaRPr lang="es-GT" sz="3200" b="1" dirty="0"/>
          </a:p>
        </p:txBody>
      </p:sp>
      <p:graphicFrame>
        <p:nvGraphicFramePr>
          <p:cNvPr id="3" name="Tabla 2">
            <a:extLst>
              <a:ext uri="{FF2B5EF4-FFF2-40B4-BE49-F238E27FC236}">
                <a16:creationId xmlns:a16="http://schemas.microsoft.com/office/drawing/2014/main" id="{077EC120-52CF-5B1B-3F3A-C0A2E39E0BDA}"/>
              </a:ext>
            </a:extLst>
          </p:cNvPr>
          <p:cNvGraphicFramePr>
            <a:graphicFrameLocks noGrp="1"/>
          </p:cNvGraphicFramePr>
          <p:nvPr>
            <p:extLst>
              <p:ext uri="{D42A27DB-BD31-4B8C-83A1-F6EECF244321}">
                <p14:modId xmlns:p14="http://schemas.microsoft.com/office/powerpoint/2010/main" val="611068657"/>
              </p:ext>
            </p:extLst>
          </p:nvPr>
        </p:nvGraphicFramePr>
        <p:xfrm>
          <a:off x="246000" y="719553"/>
          <a:ext cx="11700000" cy="5080840"/>
        </p:xfrm>
        <a:graphic>
          <a:graphicData uri="http://schemas.openxmlformats.org/drawingml/2006/table">
            <a:tbl>
              <a:tblPr firstRow="1" firstCol="1">
                <a:tableStyleId>{93296810-A885-4BE3-A3E7-6D5BEEA58F35}</a:tableStyleId>
              </a:tblPr>
              <a:tblGrid>
                <a:gridCol w="583994">
                  <a:extLst>
                    <a:ext uri="{9D8B030D-6E8A-4147-A177-3AD203B41FA5}">
                      <a16:colId xmlns:a16="http://schemas.microsoft.com/office/drawing/2014/main" val="410351267"/>
                    </a:ext>
                  </a:extLst>
                </a:gridCol>
                <a:gridCol w="1026941">
                  <a:extLst>
                    <a:ext uri="{9D8B030D-6E8A-4147-A177-3AD203B41FA5}">
                      <a16:colId xmlns:a16="http://schemas.microsoft.com/office/drawing/2014/main" val="2083560772"/>
                    </a:ext>
                  </a:extLst>
                </a:gridCol>
                <a:gridCol w="1716259">
                  <a:extLst>
                    <a:ext uri="{9D8B030D-6E8A-4147-A177-3AD203B41FA5}">
                      <a16:colId xmlns:a16="http://schemas.microsoft.com/office/drawing/2014/main" val="3511216051"/>
                    </a:ext>
                  </a:extLst>
                </a:gridCol>
                <a:gridCol w="1463040">
                  <a:extLst>
                    <a:ext uri="{9D8B030D-6E8A-4147-A177-3AD203B41FA5}">
                      <a16:colId xmlns:a16="http://schemas.microsoft.com/office/drawing/2014/main" val="1526807245"/>
                    </a:ext>
                  </a:extLst>
                </a:gridCol>
                <a:gridCol w="1364566">
                  <a:extLst>
                    <a:ext uri="{9D8B030D-6E8A-4147-A177-3AD203B41FA5}">
                      <a16:colId xmlns:a16="http://schemas.microsoft.com/office/drawing/2014/main" val="2664567833"/>
                    </a:ext>
                  </a:extLst>
                </a:gridCol>
                <a:gridCol w="1434905">
                  <a:extLst>
                    <a:ext uri="{9D8B030D-6E8A-4147-A177-3AD203B41FA5}">
                      <a16:colId xmlns:a16="http://schemas.microsoft.com/office/drawing/2014/main" val="1023388613"/>
                    </a:ext>
                  </a:extLst>
                </a:gridCol>
                <a:gridCol w="1308295">
                  <a:extLst>
                    <a:ext uri="{9D8B030D-6E8A-4147-A177-3AD203B41FA5}">
                      <a16:colId xmlns:a16="http://schemas.microsoft.com/office/drawing/2014/main" val="3440551688"/>
                    </a:ext>
                  </a:extLst>
                </a:gridCol>
                <a:gridCol w="1378634">
                  <a:extLst>
                    <a:ext uri="{9D8B030D-6E8A-4147-A177-3AD203B41FA5}">
                      <a16:colId xmlns:a16="http://schemas.microsoft.com/office/drawing/2014/main" val="1470605485"/>
                    </a:ext>
                  </a:extLst>
                </a:gridCol>
                <a:gridCol w="1423366">
                  <a:extLst>
                    <a:ext uri="{9D8B030D-6E8A-4147-A177-3AD203B41FA5}">
                      <a16:colId xmlns:a16="http://schemas.microsoft.com/office/drawing/2014/main" val="536868625"/>
                    </a:ext>
                  </a:extLst>
                </a:gridCol>
              </a:tblGrid>
              <a:tr h="654417">
                <a:tc>
                  <a:txBody>
                    <a:bodyPr/>
                    <a:lstStyle/>
                    <a:p>
                      <a:pPr algn="ctr" fontAlgn="ctr"/>
                      <a:r>
                        <a:rPr lang="es-GT" sz="1500" u="none" strike="noStrike" dirty="0">
                          <a:effectLst/>
                        </a:rPr>
                        <a:t>No</a:t>
                      </a:r>
                      <a:endParaRPr lang="es-GT" sz="1500" b="1" i="0" u="none" strike="noStrike" dirty="0">
                        <a:solidFill>
                          <a:srgbClr val="000000"/>
                        </a:solidFill>
                        <a:effectLst/>
                        <a:latin typeface="Calibri" panose="020F0502020204030204" pitchFamily="34" charset="0"/>
                      </a:endParaRPr>
                    </a:p>
                  </a:txBody>
                  <a:tcPr marL="9378" marR="9378" marT="9378" marB="0" anchor="ctr"/>
                </a:tc>
                <a:tc>
                  <a:txBody>
                    <a:bodyPr/>
                    <a:lstStyle/>
                    <a:p>
                      <a:pPr algn="ctr" fontAlgn="ctr"/>
                      <a:r>
                        <a:rPr lang="es-GT" sz="1500" u="none" strike="noStrike">
                          <a:effectLst/>
                        </a:rPr>
                        <a:t>Zona de vida</a:t>
                      </a:r>
                      <a:endParaRPr lang="es-GT" sz="1500" b="1"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ctr"/>
                      <a:r>
                        <a:rPr lang="es-GT" sz="1500" u="none" strike="noStrike">
                          <a:effectLst/>
                        </a:rPr>
                        <a:t>Sistema agrícola</a:t>
                      </a:r>
                      <a:endParaRPr lang="es-GT" sz="1500" b="1"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ctr"/>
                      <a:r>
                        <a:rPr lang="es-GT" sz="1500" u="none" strike="noStrike">
                          <a:effectLst/>
                        </a:rPr>
                        <a:t>Arreglo agroforestal</a:t>
                      </a:r>
                      <a:endParaRPr lang="es-GT" sz="1500" b="1"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ctr"/>
                      <a:r>
                        <a:rPr lang="es-GT" sz="1500" u="none" strike="noStrike">
                          <a:effectLst/>
                        </a:rPr>
                        <a:t>Cultivos</a:t>
                      </a:r>
                      <a:endParaRPr lang="es-GT" sz="1500" b="1"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ctr"/>
                      <a:r>
                        <a:rPr lang="es-GT" sz="1500" u="none" strike="noStrike">
                          <a:effectLst/>
                        </a:rPr>
                        <a:t>Especies</a:t>
                      </a:r>
                      <a:endParaRPr lang="es-GT" sz="1500" b="1" i="0" u="none" strike="noStrike">
                        <a:solidFill>
                          <a:srgbClr val="000000"/>
                        </a:solidFill>
                        <a:effectLst/>
                        <a:latin typeface="Calibri" panose="020F0502020204030204" pitchFamily="34" charset="0"/>
                      </a:endParaRPr>
                    </a:p>
                  </a:txBody>
                  <a:tcPr marL="9378" marR="9378" marT="9378" marB="0" anchor="ctr"/>
                </a:tc>
                <a:tc>
                  <a:txBody>
                    <a:bodyPr/>
                    <a:lstStyle/>
                    <a:p>
                      <a:pPr algn="ctr" fontAlgn="ctr"/>
                      <a:r>
                        <a:rPr lang="es-GT" sz="1500" u="none" strike="noStrike" dirty="0">
                          <a:solidFill>
                            <a:sysClr val="windowText" lastClr="000000"/>
                          </a:solidFill>
                          <a:effectLst/>
                        </a:rPr>
                        <a:t>Arreglo</a:t>
                      </a:r>
                      <a:endParaRPr lang="es-GT" sz="1500" b="1" i="0" u="none" strike="noStrike" dirty="0">
                        <a:solidFill>
                          <a:sysClr val="windowText" lastClr="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a:solidFill>
                            <a:sysClr val="windowText" lastClr="000000"/>
                          </a:solidFill>
                          <a:effectLst/>
                        </a:rPr>
                        <a:t>Especie arbórea propuesta</a:t>
                      </a:r>
                      <a:endParaRPr lang="es-GT" sz="1500" b="1" i="0" u="none" strike="noStrike">
                        <a:solidFill>
                          <a:sysClr val="windowText" lastClr="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dirty="0">
                          <a:solidFill>
                            <a:sysClr val="windowText" lastClr="000000"/>
                          </a:solidFill>
                          <a:effectLst/>
                        </a:rPr>
                        <a:t>Cultivo  propuesto</a:t>
                      </a:r>
                      <a:endParaRPr lang="es-GT" sz="1500" b="1" i="0" u="none" strike="noStrike" dirty="0">
                        <a:solidFill>
                          <a:sysClr val="windowText" lastClr="000000"/>
                        </a:solidFill>
                        <a:effectLst/>
                        <a:latin typeface="Calibri" panose="020F0502020204030204" pitchFamily="34" charset="0"/>
                      </a:endParaRPr>
                    </a:p>
                  </a:txBody>
                  <a:tcPr marL="9378" marR="9378" marT="9378" marB="0" anchor="ctr">
                    <a:solidFill>
                      <a:schemeClr val="accent4">
                        <a:lumMod val="60000"/>
                        <a:lumOff val="40000"/>
                      </a:schemeClr>
                    </a:solidFill>
                  </a:tcPr>
                </a:tc>
                <a:extLst>
                  <a:ext uri="{0D108BD9-81ED-4DB2-BD59-A6C34878D82A}">
                    <a16:rowId xmlns:a16="http://schemas.microsoft.com/office/drawing/2014/main" val="711852604"/>
                  </a:ext>
                </a:extLst>
              </a:tr>
              <a:tr h="654417">
                <a:tc>
                  <a:txBody>
                    <a:bodyPr/>
                    <a:lstStyle/>
                    <a:p>
                      <a:pPr algn="ctr" fontAlgn="ctr"/>
                      <a:r>
                        <a:rPr lang="es-GT" sz="1500" u="none" strike="noStrike">
                          <a:effectLst/>
                        </a:rPr>
                        <a:t>7</a:t>
                      </a:r>
                      <a:endParaRPr lang="es-GT" sz="1500" b="0" i="0" u="none" strike="noStrike">
                        <a:solidFill>
                          <a:srgbClr val="000000"/>
                        </a:solidFill>
                        <a:effectLst/>
                        <a:latin typeface="Calibri" panose="020F0502020204030204" pitchFamily="34" charset="0"/>
                      </a:endParaRPr>
                    </a:p>
                  </a:txBody>
                  <a:tcPr marL="9378" marR="9378" marT="9378" marB="0" anchor="ctr"/>
                </a:tc>
                <a:tc rowSpan="7">
                  <a:txBody>
                    <a:bodyPr/>
                    <a:lstStyle/>
                    <a:p>
                      <a:pPr algn="ctr" fontAlgn="ctr"/>
                      <a:r>
                        <a:rPr lang="es-GT" sz="1500" u="none" strike="noStrike">
                          <a:effectLst/>
                        </a:rPr>
                        <a:t>bh-MBT</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dirty="0">
                          <a:effectLst/>
                        </a:rPr>
                        <a:t>Cultivos perennes (café)</a:t>
                      </a:r>
                      <a:endParaRPr lang="es-GT" sz="1500" b="0" i="0" u="none" strike="noStrike" dirty="0">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a:effectLst/>
                        </a:rPr>
                        <a:t>Árboles intercalados</a:t>
                      </a:r>
                      <a:endParaRPr lang="es-GT" sz="1500" b="1" i="0" u="none" strike="noStrike" dirty="0">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Café</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ES" sz="1500" u="none" strike="noStrike" dirty="0" err="1">
                          <a:effectLst/>
                        </a:rPr>
                        <a:t>Gravillea</a:t>
                      </a:r>
                      <a:r>
                        <a:rPr lang="es-ES" sz="1500" u="none" strike="noStrike" dirty="0">
                          <a:effectLst/>
                        </a:rPr>
                        <a:t> robusta y Quercus </a:t>
                      </a:r>
                      <a:r>
                        <a:rPr lang="es-ES" sz="1500" u="none" strike="noStrike" dirty="0" err="1">
                          <a:effectLst/>
                        </a:rPr>
                        <a:t>sp</a:t>
                      </a:r>
                      <a:r>
                        <a:rPr lang="es-ES" sz="1500" u="none" strike="noStrike" dirty="0">
                          <a:effectLst/>
                        </a:rPr>
                        <a:t>.</a:t>
                      </a:r>
                      <a:endParaRPr lang="es-ES" sz="1500" b="0" i="1" u="none" strike="noStrike" dirty="0">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a:effectLst/>
                        </a:rPr>
                        <a:t>Promoción</a:t>
                      </a:r>
                      <a:endParaRPr lang="es-GT" sz="1500" b="1"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dirty="0">
                          <a:effectLst/>
                        </a:rPr>
                        <a:t>Frutales*</a:t>
                      </a:r>
                      <a:endParaRPr lang="es-GT" sz="1500" b="0"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dirty="0">
                          <a:effectLst/>
                        </a:rPr>
                        <a:t>Frutales*</a:t>
                      </a:r>
                      <a:endParaRPr lang="es-GT" sz="1500" b="0"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extLst>
                  <a:ext uri="{0D108BD9-81ED-4DB2-BD59-A6C34878D82A}">
                    <a16:rowId xmlns:a16="http://schemas.microsoft.com/office/drawing/2014/main" val="732221116"/>
                  </a:ext>
                </a:extLst>
              </a:tr>
              <a:tr h="643689">
                <a:tc>
                  <a:txBody>
                    <a:bodyPr/>
                    <a:lstStyle/>
                    <a:p>
                      <a:pPr algn="ctr" fontAlgn="ctr"/>
                      <a:r>
                        <a:rPr lang="es-GT" sz="1500" u="none" strike="noStrike">
                          <a:effectLst/>
                        </a:rPr>
                        <a:t>8</a:t>
                      </a:r>
                      <a:endParaRPr lang="es-GT" sz="1500" b="0" i="0" u="none" strike="noStrike">
                        <a:solidFill>
                          <a:srgbClr val="000000"/>
                        </a:solidFill>
                        <a:effectLst/>
                        <a:latin typeface="Calibri" panose="020F0502020204030204" pitchFamily="34" charset="0"/>
                      </a:endParaRPr>
                    </a:p>
                  </a:txBody>
                  <a:tcPr marL="9378" marR="9378" marT="9378" marB="0" anchor="ctr"/>
                </a:tc>
                <a:tc vMerge="1">
                  <a:txBody>
                    <a:bodyPr/>
                    <a:lstStyle/>
                    <a:p>
                      <a:endParaRPr lang="es-GT"/>
                    </a:p>
                  </a:txBody>
                  <a:tcPr/>
                </a:tc>
                <a:tc>
                  <a:txBody>
                    <a:bodyPr/>
                    <a:lstStyle/>
                    <a:p>
                      <a:pPr algn="ctr" fontAlgn="ctr"/>
                      <a:r>
                        <a:rPr lang="es-GT" sz="1500" u="none" strike="noStrike">
                          <a:effectLst/>
                        </a:rPr>
                        <a:t>Huertos familiares</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a:effectLst/>
                        </a:rPr>
                        <a:t>Huertos familiares</a:t>
                      </a:r>
                      <a:endParaRPr lang="es-GT" sz="1500" b="1" i="0" u="none" strike="noStrike" dirty="0">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Cultivos y medicinales diversos</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Bosque mixto</a:t>
                      </a:r>
                      <a:endParaRPr lang="es-GT" sz="1500" b="0" i="1"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a:effectLst/>
                        </a:rPr>
                        <a:t>Promoción</a:t>
                      </a:r>
                      <a:endParaRPr lang="es-GT" sz="1500" b="1"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a:effectLst/>
                        </a:rPr>
                        <a:t>Frutales*, aliso y sauco</a:t>
                      </a:r>
                      <a:endParaRPr lang="es-GT" sz="1500" b="0" i="0" u="none" strike="noStrike">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a:effectLst/>
                        </a:rPr>
                        <a:t>Frutales*</a:t>
                      </a:r>
                      <a:endParaRPr lang="es-GT" sz="1500" b="0" i="0" u="none" strike="noStrike">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extLst>
                  <a:ext uri="{0D108BD9-81ED-4DB2-BD59-A6C34878D82A}">
                    <a16:rowId xmlns:a16="http://schemas.microsoft.com/office/drawing/2014/main" val="520556373"/>
                  </a:ext>
                </a:extLst>
              </a:tr>
              <a:tr h="643689">
                <a:tc>
                  <a:txBody>
                    <a:bodyPr/>
                    <a:lstStyle/>
                    <a:p>
                      <a:pPr algn="ctr" fontAlgn="ctr"/>
                      <a:r>
                        <a:rPr lang="es-GT" sz="1500" u="none" strike="noStrike">
                          <a:effectLst/>
                        </a:rPr>
                        <a:t>9</a:t>
                      </a:r>
                      <a:endParaRPr lang="es-GT" sz="1500" b="0" i="0" u="none" strike="noStrike">
                        <a:solidFill>
                          <a:srgbClr val="000000"/>
                        </a:solidFill>
                        <a:effectLst/>
                        <a:latin typeface="Calibri" panose="020F0502020204030204" pitchFamily="34" charset="0"/>
                      </a:endParaRPr>
                    </a:p>
                  </a:txBody>
                  <a:tcPr marL="9378" marR="9378" marT="9378" marB="0" anchor="ctr"/>
                </a:tc>
                <a:tc vMerge="1">
                  <a:txBody>
                    <a:bodyPr/>
                    <a:lstStyle/>
                    <a:p>
                      <a:endParaRPr lang="es-GT"/>
                    </a:p>
                  </a:txBody>
                  <a:tcPr/>
                </a:tc>
                <a:tc>
                  <a:txBody>
                    <a:bodyPr/>
                    <a:lstStyle/>
                    <a:p>
                      <a:pPr algn="ctr" fontAlgn="ctr"/>
                      <a:r>
                        <a:rPr lang="es-GT" sz="1500" u="none" strike="noStrike">
                          <a:effectLst/>
                        </a:rPr>
                        <a:t>Cultivos anuales (hortalizas)</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a:effectLst/>
                        </a:rPr>
                        <a:t>Cercos vivos</a:t>
                      </a:r>
                      <a:endParaRPr lang="es-GT" sz="1500" b="1" i="0" u="none" strike="noStrike" dirty="0">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Hortalizas diversas</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dirty="0" err="1">
                          <a:effectLst/>
                        </a:rPr>
                        <a:t>Sambucus</a:t>
                      </a:r>
                      <a:r>
                        <a:rPr lang="es-GT" sz="1500" u="none" strike="noStrike" dirty="0">
                          <a:effectLst/>
                        </a:rPr>
                        <a:t> </a:t>
                      </a:r>
                      <a:r>
                        <a:rPr lang="es-GT" sz="1500" u="none" strike="noStrike" dirty="0" err="1">
                          <a:effectLst/>
                        </a:rPr>
                        <a:t>sp</a:t>
                      </a:r>
                      <a:r>
                        <a:rPr lang="es-GT" sz="1500" u="none" strike="noStrike" dirty="0">
                          <a:effectLst/>
                        </a:rPr>
                        <a:t>.</a:t>
                      </a:r>
                      <a:endParaRPr lang="es-GT" sz="1500" b="0" i="1" u="none" strike="noStrike" dirty="0">
                        <a:solidFill>
                          <a:srgbClr val="000000"/>
                        </a:solidFill>
                        <a:effectLst/>
                        <a:latin typeface="Arial" panose="020B0604020202020204" pitchFamily="34" charset="0"/>
                      </a:endParaRPr>
                    </a:p>
                  </a:txBody>
                  <a:tcPr marL="9378" marR="9378" marT="9378" marB="0" anchor="ctr"/>
                </a:tc>
                <a:tc>
                  <a:txBody>
                    <a:bodyPr/>
                    <a:lstStyle/>
                    <a:p>
                      <a:pPr algn="ctr" fontAlgn="ctr"/>
                      <a:r>
                        <a:rPr lang="es-ES" sz="1500" b="1" u="none" strike="noStrike" dirty="0">
                          <a:effectLst/>
                        </a:rPr>
                        <a:t>Cerco vivo  o  cultivo en callejón</a:t>
                      </a:r>
                      <a:endParaRPr lang="es-ES" sz="1500" b="1"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ES" sz="1500" u="none" strike="noStrike" dirty="0">
                          <a:effectLst/>
                        </a:rPr>
                        <a:t>Pito o aliso con ciprés y/o  pino</a:t>
                      </a:r>
                      <a:endParaRPr lang="es-ES" sz="1500" b="0"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a:effectLst/>
                        </a:rPr>
                        <a:t>Frutales*</a:t>
                      </a:r>
                      <a:endParaRPr lang="es-GT" sz="1500" b="0" i="0" u="none" strike="noStrike">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extLst>
                  <a:ext uri="{0D108BD9-81ED-4DB2-BD59-A6C34878D82A}">
                    <a16:rowId xmlns:a16="http://schemas.microsoft.com/office/drawing/2014/main" val="2260250892"/>
                  </a:ext>
                </a:extLst>
              </a:tr>
              <a:tr h="547136">
                <a:tc>
                  <a:txBody>
                    <a:bodyPr/>
                    <a:lstStyle/>
                    <a:p>
                      <a:pPr algn="ctr" fontAlgn="ctr"/>
                      <a:r>
                        <a:rPr lang="es-GT" sz="1500" u="none" strike="noStrike">
                          <a:effectLst/>
                        </a:rPr>
                        <a:t>10</a:t>
                      </a:r>
                      <a:endParaRPr lang="es-GT" sz="1500" b="0" i="0" u="none" strike="noStrike">
                        <a:solidFill>
                          <a:srgbClr val="000000"/>
                        </a:solidFill>
                        <a:effectLst/>
                        <a:latin typeface="Calibri" panose="020F0502020204030204" pitchFamily="34" charset="0"/>
                      </a:endParaRPr>
                    </a:p>
                  </a:txBody>
                  <a:tcPr marL="9378" marR="9378" marT="9378" marB="0" anchor="ctr"/>
                </a:tc>
                <a:tc vMerge="1">
                  <a:txBody>
                    <a:bodyPr/>
                    <a:lstStyle/>
                    <a:p>
                      <a:endParaRPr lang="es-GT"/>
                    </a:p>
                  </a:txBody>
                  <a:tcPr/>
                </a:tc>
                <a:tc rowSpan="2">
                  <a:txBody>
                    <a:bodyPr/>
                    <a:lstStyle/>
                    <a:p>
                      <a:pPr algn="ctr" fontAlgn="ctr"/>
                      <a:r>
                        <a:rPr lang="es-GT" sz="1500" u="none" strike="noStrike">
                          <a:effectLst/>
                        </a:rPr>
                        <a:t>Cultivos perennes (frutales) </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a:effectLst/>
                        </a:rPr>
                        <a:t>Árboles en contorno</a:t>
                      </a:r>
                      <a:endParaRPr lang="es-GT" sz="1500" b="1" i="0" u="none" strike="noStrike" dirty="0">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Persea americana</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Pinus pseudostrobus</a:t>
                      </a:r>
                      <a:endParaRPr lang="es-GT" sz="1500" b="0" i="1"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a:effectLst/>
                        </a:rPr>
                        <a:t>Árboles en contorno</a:t>
                      </a:r>
                      <a:endParaRPr lang="es-GT" sz="1500" b="1"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dirty="0">
                          <a:effectLst/>
                        </a:rPr>
                        <a:t>Ciprés y/o pino</a:t>
                      </a:r>
                      <a:endParaRPr lang="es-GT" sz="1500" b="0"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a:effectLst/>
                        </a:rPr>
                        <a:t>Frutales*</a:t>
                      </a:r>
                      <a:endParaRPr lang="es-GT" sz="1500" b="0" i="0" u="none" strike="noStrike">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extLst>
                  <a:ext uri="{0D108BD9-81ED-4DB2-BD59-A6C34878D82A}">
                    <a16:rowId xmlns:a16="http://schemas.microsoft.com/office/drawing/2014/main" val="3823472890"/>
                  </a:ext>
                </a:extLst>
              </a:tr>
              <a:tr h="643689">
                <a:tc>
                  <a:txBody>
                    <a:bodyPr/>
                    <a:lstStyle/>
                    <a:p>
                      <a:pPr algn="ctr" fontAlgn="ctr"/>
                      <a:r>
                        <a:rPr lang="es-GT" sz="1500" u="none" strike="noStrike">
                          <a:effectLst/>
                        </a:rPr>
                        <a:t>11</a:t>
                      </a:r>
                      <a:endParaRPr lang="es-GT" sz="1500" b="0" i="0" u="none" strike="noStrike">
                        <a:solidFill>
                          <a:srgbClr val="000000"/>
                        </a:solidFill>
                        <a:effectLst/>
                        <a:latin typeface="Calibri" panose="020F0502020204030204" pitchFamily="34" charset="0"/>
                      </a:endParaRPr>
                    </a:p>
                  </a:txBody>
                  <a:tcPr marL="9378" marR="9378" marT="9378" marB="0" anchor="ctr"/>
                </a:tc>
                <a:tc vMerge="1">
                  <a:txBody>
                    <a:bodyPr/>
                    <a:lstStyle/>
                    <a:p>
                      <a:endParaRPr lang="es-GT"/>
                    </a:p>
                  </a:txBody>
                  <a:tcPr/>
                </a:tc>
                <a:tc vMerge="1">
                  <a:txBody>
                    <a:bodyPr/>
                    <a:lstStyle/>
                    <a:p>
                      <a:endParaRPr lang="es-GT"/>
                    </a:p>
                  </a:txBody>
                  <a:tcPr/>
                </a:tc>
                <a:tc>
                  <a:txBody>
                    <a:bodyPr/>
                    <a:lstStyle/>
                    <a:p>
                      <a:pPr algn="ctr" fontAlgn="ctr"/>
                      <a:r>
                        <a:rPr lang="es-GT" sz="1500" b="1" u="none" strike="noStrike">
                          <a:effectLst/>
                        </a:rPr>
                        <a:t>Árboles intercalados</a:t>
                      </a:r>
                      <a:endParaRPr lang="es-GT" sz="1500" b="1"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Manzana</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Abies guatemalensis</a:t>
                      </a:r>
                      <a:endParaRPr lang="es-GT" sz="1500" b="0" i="1"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a:effectLst/>
                        </a:rPr>
                        <a:t>Cultivo en callejón</a:t>
                      </a:r>
                      <a:endParaRPr lang="es-GT" sz="1500" b="1"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dirty="0">
                          <a:effectLst/>
                        </a:rPr>
                        <a:t>Frutales con pinabete</a:t>
                      </a:r>
                      <a:endParaRPr lang="es-GT" sz="1500" b="0"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a:effectLst/>
                        </a:rPr>
                        <a:t>Garbanzo</a:t>
                      </a:r>
                      <a:endParaRPr lang="es-GT" sz="1500" b="0" i="0" u="none" strike="noStrike">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extLst>
                  <a:ext uri="{0D108BD9-81ED-4DB2-BD59-A6C34878D82A}">
                    <a16:rowId xmlns:a16="http://schemas.microsoft.com/office/drawing/2014/main" val="937583874"/>
                  </a:ext>
                </a:extLst>
              </a:tr>
              <a:tr h="547136">
                <a:tc>
                  <a:txBody>
                    <a:bodyPr/>
                    <a:lstStyle/>
                    <a:p>
                      <a:pPr algn="ctr" fontAlgn="ctr"/>
                      <a:r>
                        <a:rPr lang="es-GT" sz="1500" u="none" strike="noStrike">
                          <a:effectLst/>
                        </a:rPr>
                        <a:t>13</a:t>
                      </a:r>
                      <a:endParaRPr lang="es-GT" sz="1500" b="0" i="0" u="none" strike="noStrike">
                        <a:solidFill>
                          <a:srgbClr val="000000"/>
                        </a:solidFill>
                        <a:effectLst/>
                        <a:latin typeface="Calibri" panose="020F0502020204030204" pitchFamily="34" charset="0"/>
                      </a:endParaRPr>
                    </a:p>
                  </a:txBody>
                  <a:tcPr marL="9378" marR="9378" marT="9378" marB="0" anchor="ctr"/>
                </a:tc>
                <a:tc vMerge="1">
                  <a:txBody>
                    <a:bodyPr/>
                    <a:lstStyle/>
                    <a:p>
                      <a:endParaRPr lang="es-GT"/>
                    </a:p>
                  </a:txBody>
                  <a:tcPr/>
                </a:tc>
                <a:tc>
                  <a:txBody>
                    <a:bodyPr/>
                    <a:lstStyle/>
                    <a:p>
                      <a:pPr algn="ctr" fontAlgn="ctr"/>
                      <a:r>
                        <a:rPr lang="es-GT" sz="1500" u="none" strike="noStrike">
                          <a:effectLst/>
                        </a:rPr>
                        <a:t>Cultivos anuales (hortalizas)</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err="1">
                          <a:effectLst/>
                        </a:rPr>
                        <a:t>Taungya</a:t>
                      </a:r>
                      <a:endParaRPr lang="es-GT" sz="1500" b="1" i="0" u="none" strike="noStrike" dirty="0">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Papa y coliflor</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Pinus pseudostrobus</a:t>
                      </a:r>
                      <a:endParaRPr lang="es-GT" sz="1500" b="0" i="1"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a:effectLst/>
                        </a:rPr>
                        <a:t>Promoción </a:t>
                      </a:r>
                      <a:endParaRPr lang="es-GT" sz="1500" b="1"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dirty="0">
                          <a:effectLst/>
                        </a:rPr>
                        <a:t>Pino y aliso</a:t>
                      </a:r>
                      <a:endParaRPr lang="es-GT" sz="1500" b="0"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dirty="0">
                          <a:effectLst/>
                        </a:rPr>
                        <a:t>Frutales*</a:t>
                      </a:r>
                      <a:endParaRPr lang="es-GT" sz="1500" b="0"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extLst>
                  <a:ext uri="{0D108BD9-81ED-4DB2-BD59-A6C34878D82A}">
                    <a16:rowId xmlns:a16="http://schemas.microsoft.com/office/drawing/2014/main" val="2374251548"/>
                  </a:ext>
                </a:extLst>
              </a:tr>
              <a:tr h="643689">
                <a:tc>
                  <a:txBody>
                    <a:bodyPr/>
                    <a:lstStyle/>
                    <a:p>
                      <a:pPr algn="ctr" fontAlgn="ctr"/>
                      <a:r>
                        <a:rPr lang="es-GT" sz="1500" u="none" strike="noStrike">
                          <a:effectLst/>
                        </a:rPr>
                        <a:t>14</a:t>
                      </a:r>
                      <a:endParaRPr lang="es-GT" sz="1500" b="0" i="0" u="none" strike="noStrike">
                        <a:solidFill>
                          <a:srgbClr val="000000"/>
                        </a:solidFill>
                        <a:effectLst/>
                        <a:latin typeface="Calibri" panose="020F0502020204030204" pitchFamily="34" charset="0"/>
                      </a:endParaRPr>
                    </a:p>
                  </a:txBody>
                  <a:tcPr marL="9378" marR="9378" marT="9378" marB="0" anchor="ctr"/>
                </a:tc>
                <a:tc vMerge="1">
                  <a:txBody>
                    <a:bodyPr/>
                    <a:lstStyle/>
                    <a:p>
                      <a:endParaRPr lang="es-GT"/>
                    </a:p>
                  </a:txBody>
                  <a:tcPr/>
                </a:tc>
                <a:tc>
                  <a:txBody>
                    <a:bodyPr/>
                    <a:lstStyle/>
                    <a:p>
                      <a:pPr algn="ctr" fontAlgn="ctr"/>
                      <a:r>
                        <a:rPr lang="es-GT" sz="1500" u="none" strike="noStrike">
                          <a:effectLst/>
                        </a:rPr>
                        <a:t>Cultivos anuales (hortalizas)</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a:effectLst/>
                        </a:rPr>
                        <a:t>Árboles en contorno</a:t>
                      </a:r>
                      <a:endParaRPr lang="es-GT" sz="1500" b="1" i="0" u="none" strike="noStrike" dirty="0">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Hortalizas diversas</a:t>
                      </a:r>
                      <a:endParaRPr lang="es-GT" sz="1500" b="0" i="0"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u="none" strike="noStrike">
                          <a:effectLst/>
                        </a:rPr>
                        <a:t>Alnus acuminata</a:t>
                      </a:r>
                      <a:endParaRPr lang="es-GT" sz="1500" b="0" i="1" u="none" strike="noStrike">
                        <a:solidFill>
                          <a:srgbClr val="000000"/>
                        </a:solidFill>
                        <a:effectLst/>
                        <a:latin typeface="Arial" panose="020B0604020202020204" pitchFamily="34" charset="0"/>
                      </a:endParaRPr>
                    </a:p>
                  </a:txBody>
                  <a:tcPr marL="9378" marR="9378" marT="9378" marB="0" anchor="ctr"/>
                </a:tc>
                <a:tc>
                  <a:txBody>
                    <a:bodyPr/>
                    <a:lstStyle/>
                    <a:p>
                      <a:pPr algn="ctr" fontAlgn="ctr"/>
                      <a:r>
                        <a:rPr lang="es-GT" sz="1500" b="1" u="none" strike="noStrike" dirty="0">
                          <a:effectLst/>
                        </a:rPr>
                        <a:t>Promoción </a:t>
                      </a:r>
                      <a:endParaRPr lang="es-GT" sz="1500" b="1"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ES" sz="1500" u="none" strike="noStrike" dirty="0">
                          <a:effectLst/>
                        </a:rPr>
                        <a:t>Aliso con ciprés y/o pino</a:t>
                      </a:r>
                      <a:endParaRPr lang="es-ES" sz="1500" b="0"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tc>
                  <a:txBody>
                    <a:bodyPr/>
                    <a:lstStyle/>
                    <a:p>
                      <a:pPr algn="ctr" fontAlgn="ctr"/>
                      <a:r>
                        <a:rPr lang="es-GT" sz="1500" u="none" strike="noStrike" dirty="0">
                          <a:effectLst/>
                        </a:rPr>
                        <a:t>Frutales*</a:t>
                      </a:r>
                      <a:endParaRPr lang="es-GT" sz="1500" b="0" i="0" u="none" strike="noStrike" dirty="0">
                        <a:solidFill>
                          <a:srgbClr val="000000"/>
                        </a:solidFill>
                        <a:effectLst/>
                        <a:latin typeface="Calibri" panose="020F0502020204030204" pitchFamily="34" charset="0"/>
                      </a:endParaRPr>
                    </a:p>
                  </a:txBody>
                  <a:tcPr marL="9378" marR="9378" marT="9378" marB="0" anchor="ctr">
                    <a:solidFill>
                      <a:schemeClr val="accent4">
                        <a:lumMod val="60000"/>
                        <a:lumOff val="40000"/>
                      </a:schemeClr>
                    </a:solidFill>
                  </a:tcPr>
                </a:tc>
                <a:extLst>
                  <a:ext uri="{0D108BD9-81ED-4DB2-BD59-A6C34878D82A}">
                    <a16:rowId xmlns:a16="http://schemas.microsoft.com/office/drawing/2014/main" val="839313960"/>
                  </a:ext>
                </a:extLst>
              </a:tr>
            </a:tbl>
          </a:graphicData>
        </a:graphic>
      </p:graphicFrame>
    </p:spTree>
    <p:extLst>
      <p:ext uri="{BB962C8B-B14F-4D97-AF65-F5344CB8AC3E}">
        <p14:creationId xmlns:p14="http://schemas.microsoft.com/office/powerpoint/2010/main" val="256810928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2754</Words>
  <Application>Microsoft Office PowerPoint</Application>
  <PresentationFormat>Panorámica</PresentationFormat>
  <Paragraphs>631</Paragraphs>
  <Slides>44</Slides>
  <Notes>2</Notes>
  <HiddenSlides>2</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44</vt:i4>
      </vt:variant>
    </vt:vector>
  </HeadingPairs>
  <TitlesOfParts>
    <vt:vector size="50" baseType="lpstr">
      <vt:lpstr>Arial</vt:lpstr>
      <vt:lpstr>Calibri</vt:lpstr>
      <vt:lpstr>Calibri Light</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Retos y limitaciones de los sistemas agroforestales del altiplano guatemalteco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DOMÍNGUEZ Dafne</dc:creator>
  <cp:lastModifiedBy>RAMIREZ Orsibal</cp:lastModifiedBy>
  <cp:revision>14</cp:revision>
  <dcterms:created xsi:type="dcterms:W3CDTF">2022-10-19T15:42:50Z</dcterms:created>
  <dcterms:modified xsi:type="dcterms:W3CDTF">2023-07-05T15:08:55Z</dcterms:modified>
</cp:coreProperties>
</file>